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301" r:id="rId46"/>
    <p:sldId id="302" r:id="rId47"/>
    <p:sldId id="303" r:id="rId48"/>
    <p:sldId id="321" r:id="rId49"/>
    <p:sldId id="304" r:id="rId50"/>
    <p:sldId id="322" r:id="rId51"/>
    <p:sldId id="323" r:id="rId52"/>
    <p:sldId id="305" r:id="rId53"/>
    <p:sldId id="306" r:id="rId54"/>
    <p:sldId id="324" r:id="rId55"/>
    <p:sldId id="307" r:id="rId56"/>
    <p:sldId id="325" r:id="rId57"/>
    <p:sldId id="326" r:id="rId58"/>
    <p:sldId id="308" r:id="rId59"/>
    <p:sldId id="309" r:id="rId60"/>
    <p:sldId id="313" r:id="rId61"/>
    <p:sldId id="314" r:id="rId62"/>
    <p:sldId id="327" r:id="rId63"/>
    <p:sldId id="328" r:id="rId64"/>
    <p:sldId id="316" r:id="rId65"/>
    <p:sldId id="317" r:id="rId66"/>
    <p:sldId id="318" r:id="rId67"/>
    <p:sldId id="319" r:id="rId68"/>
    <p:sldId id="320" r:id="rId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hPXQvN8I/+oseTBSm/qqAvuNyf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4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rive.google.com/file/d/1jKnBDUesjTeEQ0fGjHWxVtKbRe2okeqs/view"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98847c17e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g98847c17e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180" name="Google Shape;18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191" name="Google Shape;19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202" name="Google Shape;20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213" name="Google Shape;21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223" name="Google Shape;22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234" name="Google Shape;23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245" name="Google Shape;24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256" name="Google Shape;25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267" name="Google Shape;26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278" name="Google Shape;27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289" name="Google Shape;28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300" name="Google Shape;30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311" name="Google Shape;31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322" name="Google Shape;32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333" name="Google Shape;33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344" name="Google Shape;34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355" name="Google Shape;35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366" name="Google Shape;36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377" name="Google Shape;37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388" name="Google Shape;38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399" name="Google Shape;39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410" name="Google Shape;41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421" name="Google Shape;421;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431" name="Google Shape;43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441" name="Google Shape;44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452" name="Google Shape;452;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463" name="Google Shape;463;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474" name="Google Shape;47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485" name="Google Shape;485;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495" name="Google Shape;495;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a:latin typeface="Arial"/>
                <a:ea typeface="Arial"/>
                <a:cs typeface="Arial"/>
                <a:sym typeface="Arial"/>
              </a:rPr>
              <a:t>Boleh-boleh saja. Tapi kurang efektif.</a:t>
            </a:r>
            <a:endParaRPr/>
          </a:p>
          <a:p>
            <a:pPr marL="0" lvl="0" indent="0" algn="just" rtl="0">
              <a:lnSpc>
                <a:spcPct val="150000"/>
              </a:lnSpc>
              <a:spcBef>
                <a:spcPts val="0"/>
              </a:spcBef>
              <a:spcAft>
                <a:spcPts val="0"/>
              </a:spcAft>
              <a:buSzPts val="495"/>
              <a:buNone/>
            </a:pPr>
            <a:r>
              <a:rPr lang="en-US" sz="1100" b="0">
                <a:latin typeface="Arial"/>
                <a:ea typeface="Arial"/>
                <a:cs typeface="Arial"/>
                <a:sym typeface="Arial"/>
              </a:rPr>
              <a:t>Bagaimana kalau ada 100 produk, apakah kita akan membut variabel sebanyak 100 dan melakukan echo sebanyak 100x?</a:t>
            </a:r>
            <a:endParaRPr/>
          </a:p>
          <a:p>
            <a:pPr marL="0" lvl="0" indent="0" algn="just" rtl="0">
              <a:lnSpc>
                <a:spcPct val="150000"/>
              </a:lnSpc>
              <a:spcBef>
                <a:spcPts val="0"/>
              </a:spcBef>
              <a:spcAft>
                <a:spcPts val="0"/>
              </a:spcAft>
              <a:buSzPts val="495"/>
              <a:buNone/>
            </a:pPr>
            <a:endParaRPr sz="1100" b="0">
              <a:latin typeface="Arial"/>
              <a:ea typeface="Arial"/>
              <a:cs typeface="Arial"/>
              <a:sym typeface="Arial"/>
            </a:endParaRPr>
          </a:p>
          <a:p>
            <a:pPr marL="0" lvl="0" indent="0" algn="just" rtl="0">
              <a:lnSpc>
                <a:spcPct val="150000"/>
              </a:lnSpc>
              <a:spcBef>
                <a:spcPts val="0"/>
              </a:spcBef>
              <a:spcAft>
                <a:spcPts val="0"/>
              </a:spcAft>
              <a:buSzPts val="495"/>
              <a:buNone/>
            </a:pPr>
            <a:r>
              <a:rPr lang="en-US" sz="1100" b="0">
                <a:latin typeface="Arial"/>
                <a:ea typeface="Arial"/>
                <a:cs typeface="Arial"/>
                <a:sym typeface="Arial"/>
              </a:rPr>
              <a:t>Capek donk.</a:t>
            </a:r>
            <a:endParaRPr/>
          </a:p>
          <a:p>
            <a:pPr marL="0" lvl="0" indent="0" algn="just" rtl="0">
              <a:lnSpc>
                <a:spcPct val="150000"/>
              </a:lnSpc>
              <a:spcBef>
                <a:spcPts val="0"/>
              </a:spcBef>
              <a:spcAft>
                <a:spcPts val="0"/>
              </a:spcAft>
              <a:buSzPts val="495"/>
              <a:buNone/>
            </a:pPr>
            <a:endParaRPr sz="1100" b="0">
              <a:latin typeface="Arial"/>
              <a:ea typeface="Arial"/>
              <a:cs typeface="Arial"/>
              <a:sym typeface="Arial"/>
            </a:endParaRPr>
          </a:p>
          <a:p>
            <a:pPr marL="0" lvl="0" indent="0" algn="just" rtl="0">
              <a:lnSpc>
                <a:spcPct val="150000"/>
              </a:lnSpc>
              <a:spcBef>
                <a:spcPts val="0"/>
              </a:spcBef>
              <a:spcAft>
                <a:spcPts val="0"/>
              </a:spcAft>
              <a:buSzPts val="495"/>
              <a:buNone/>
            </a:pPr>
            <a:r>
              <a:rPr lang="en-US" sz="1100" b="0">
                <a:latin typeface="Arial"/>
                <a:ea typeface="Arial"/>
                <a:cs typeface="Arial"/>
                <a:sym typeface="Arial"/>
              </a:rPr>
              <a:t>Karena itu, kita harus menggunakan Array.</a:t>
            </a:r>
            <a:endParaRPr/>
          </a:p>
        </p:txBody>
      </p:sp>
      <p:sp>
        <p:nvSpPr>
          <p:cNvPr id="117" name="Google Shape;11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506" name="Google Shape;506;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517" name="Google Shape;517;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528" name="Google Shape;528;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539" name="Google Shape;539;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560" name="Google Shape;56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571" name="Google Shape;571;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Perintah:</a:t>
            </a:r>
            <a:endParaRPr/>
          </a:p>
          <a:p>
            <a:pPr marL="457200" marR="0" lvl="0" indent="-298450" algn="l" rtl="0">
              <a:lnSpc>
                <a:spcPct val="100000"/>
              </a:lnSpc>
              <a:spcBef>
                <a:spcPts val="0"/>
              </a:spcBef>
              <a:spcAft>
                <a:spcPts val="0"/>
              </a:spcAft>
              <a:buClr>
                <a:srgbClr val="000000"/>
              </a:buClr>
              <a:buSzPts val="1100"/>
              <a:buFont typeface="Arial"/>
              <a:buChar char="●"/>
            </a:pPr>
            <a:r>
              <a:rPr lang="en-US"/>
              <a:t>CREATE TABLE mahasiswa (</a:t>
            </a:r>
            <a:endParaRPr/>
          </a:p>
          <a:p>
            <a:pPr marL="457200" marR="0" lvl="0" indent="-298450" algn="l" rtl="0">
              <a:lnSpc>
                <a:spcPct val="100000"/>
              </a:lnSpc>
              <a:spcBef>
                <a:spcPts val="0"/>
              </a:spcBef>
              <a:spcAft>
                <a:spcPts val="0"/>
              </a:spcAft>
              <a:buClr>
                <a:srgbClr val="000000"/>
              </a:buClr>
              <a:buSzPts val="1100"/>
              <a:buFont typeface="Arial"/>
              <a:buChar char="●"/>
            </a:pPr>
            <a:r>
              <a:rPr lang="en-US"/>
              <a:t>  nim varchar(13) NOT NULL,</a:t>
            </a:r>
            <a:endParaRPr/>
          </a:p>
          <a:p>
            <a:pPr marL="457200" marR="0" lvl="0" indent="-298450" algn="l" rtl="0">
              <a:lnSpc>
                <a:spcPct val="100000"/>
              </a:lnSpc>
              <a:spcBef>
                <a:spcPts val="0"/>
              </a:spcBef>
              <a:spcAft>
                <a:spcPts val="0"/>
              </a:spcAft>
              <a:buClr>
                <a:srgbClr val="000000"/>
              </a:buClr>
              <a:buSzPts val="1100"/>
              <a:buFont typeface="Arial"/>
              <a:buChar char="●"/>
            </a:pPr>
            <a:r>
              <a:rPr lang="en-US"/>
              <a:t>  id_mhs int(11) NOT NULL PRIMARY KEY AUTO_INCREMENT,</a:t>
            </a:r>
            <a:endParaRPr/>
          </a:p>
          <a:p>
            <a:pPr marL="457200" marR="0" lvl="0" indent="-298450" algn="l" rtl="0">
              <a:lnSpc>
                <a:spcPct val="100000"/>
              </a:lnSpc>
              <a:spcBef>
                <a:spcPts val="0"/>
              </a:spcBef>
              <a:spcAft>
                <a:spcPts val="0"/>
              </a:spcAft>
              <a:buClr>
                <a:srgbClr val="000000"/>
              </a:buClr>
              <a:buSzPts val="1100"/>
              <a:buFont typeface="Arial"/>
              <a:buChar char="●"/>
            </a:pPr>
            <a:r>
              <a:rPr lang="en-US"/>
              <a:t>  nama varchar(40) NOT NULL,</a:t>
            </a:r>
            <a:endParaRPr/>
          </a:p>
          <a:p>
            <a:pPr marL="457200" marR="0" lvl="0" indent="-298450" algn="l" rtl="0">
              <a:lnSpc>
                <a:spcPct val="100000"/>
              </a:lnSpc>
              <a:spcBef>
                <a:spcPts val="0"/>
              </a:spcBef>
              <a:spcAft>
                <a:spcPts val="0"/>
              </a:spcAft>
              <a:buClr>
                <a:srgbClr val="000000"/>
              </a:buClr>
              <a:buSzPts val="1100"/>
              <a:buFont typeface="Arial"/>
              <a:buChar char="●"/>
            </a:pPr>
            <a:r>
              <a:rPr lang="en-US"/>
              <a:t>  jenis_kelamin enum('P','L') NOT NULL,</a:t>
            </a:r>
            <a:endParaRPr/>
          </a:p>
          <a:p>
            <a:pPr marL="457200" marR="0" lvl="0" indent="-298450" algn="l" rtl="0">
              <a:lnSpc>
                <a:spcPct val="100000"/>
              </a:lnSpc>
              <a:spcBef>
                <a:spcPts val="0"/>
              </a:spcBef>
              <a:spcAft>
                <a:spcPts val="0"/>
              </a:spcAft>
              <a:buClr>
                <a:srgbClr val="000000"/>
              </a:buClr>
              <a:buSzPts val="1100"/>
              <a:buFont typeface="Arial"/>
              <a:buChar char="●"/>
            </a:pPr>
            <a:r>
              <a:rPr lang="en-US"/>
              <a:t>  jurusan varchar(30) NOT NULL,</a:t>
            </a:r>
            <a:endParaRPr/>
          </a:p>
          <a:p>
            <a:pPr marL="457200" marR="0" lvl="0" indent="-298450" algn="l" rtl="0">
              <a:lnSpc>
                <a:spcPct val="100000"/>
              </a:lnSpc>
              <a:spcBef>
                <a:spcPts val="0"/>
              </a:spcBef>
              <a:spcAft>
                <a:spcPts val="0"/>
              </a:spcAft>
              <a:buClr>
                <a:srgbClr val="000000"/>
              </a:buClr>
              <a:buSzPts val="1100"/>
              <a:buFont typeface="Arial"/>
              <a:buChar char="●"/>
            </a:pPr>
            <a:r>
              <a:rPr lang="en-US"/>
              <a:t>  alamat text NOT NULL);</a:t>
            </a:r>
            <a:endParaRPr/>
          </a:p>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582" name="Google Shape;58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593" name="Google Shape;593;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593" name="Google Shape;593;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83140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Perintah: INSERT INTO mahasiswa VALUES ('TI102132', 1, 'Komang', 'L', 'Sistem Informasi', 'Depok');</a:t>
            </a:r>
            <a:endParaRPr/>
          </a:p>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604" name="Google Shape;604;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Jadi, apabila kita ingin menampilkan “Hardisk 2TB”, maka kita harus mengampil indeks yang ke-0.</a:t>
            </a:r>
            <a:endParaRPr sz="1100" b="0">
              <a:latin typeface="Arial"/>
              <a:ea typeface="Arial"/>
              <a:cs typeface="Arial"/>
              <a:sym typeface="Arial"/>
            </a:endParaRPr>
          </a:p>
        </p:txBody>
      </p:sp>
      <p:sp>
        <p:nvSpPr>
          <p:cNvPr id="128" name="Google Shape;12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593" name="Google Shape;593;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8718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593" name="Google Shape;593;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1704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615" name="Google Shape;615;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Line Ke 5 : kita meng-includekan file koneksi.php yang menyimpan perintah untuk melakukan koneksi dari php ke mysql, kita membutuhkan perintah ini setiap kali ingin berinteraksi dengan database.</a:t>
            </a:r>
            <a:endParaRPr/>
          </a:p>
          <a:p>
            <a:pPr marL="457200" marR="0" lvl="0" indent="-298450" algn="l" rtl="0">
              <a:lnSpc>
                <a:spcPct val="100000"/>
              </a:lnSpc>
              <a:spcBef>
                <a:spcPts val="0"/>
              </a:spcBef>
              <a:spcAft>
                <a:spcPts val="0"/>
              </a:spcAft>
              <a:buClr>
                <a:srgbClr val="000000"/>
              </a:buClr>
              <a:buSzPts val="1100"/>
              <a:buFont typeface="Arial"/>
              <a:buChar char="●"/>
            </a:pPr>
            <a:r>
              <a:rPr lang="en-US"/>
              <a:t>Line Ke 6 : Menampung data array hasil query untuk menampilkan data maahsiswa dalam variabel $mahasiswa.</a:t>
            </a:r>
            <a:endParaRPr/>
          </a:p>
          <a:p>
            <a:pPr marL="457200" marR="0" lvl="0" indent="-298450" algn="l" rtl="0">
              <a:lnSpc>
                <a:spcPct val="100000"/>
              </a:lnSpc>
              <a:spcBef>
                <a:spcPts val="0"/>
              </a:spcBef>
              <a:spcAft>
                <a:spcPts val="0"/>
              </a:spcAft>
              <a:buClr>
                <a:srgbClr val="000000"/>
              </a:buClr>
              <a:buSzPts val="1100"/>
              <a:buFont typeface="Arial"/>
              <a:buChar char="●"/>
            </a:pPr>
            <a:r>
              <a:rPr lang="en-US"/>
              <a:t>Line Ke 8 : Melakukan Perulangan untuk menampilkan data mahasiswa dari variabel mahasiswa pada line ke 6.</a:t>
            </a:r>
            <a:endParaRPr/>
          </a:p>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626" name="Google Shape;626;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Line Ke 5 : kita meng-includekan file koneksi.php yang menyimpan perintah untuk melakukan koneksi dari php ke mysql, kita membutuhkan perintah ini setiap kali ingin berinteraksi dengan database.</a:t>
            </a:r>
            <a:endParaRPr/>
          </a:p>
          <a:p>
            <a:pPr marL="457200" marR="0" lvl="0" indent="-298450" algn="l" rtl="0">
              <a:lnSpc>
                <a:spcPct val="100000"/>
              </a:lnSpc>
              <a:spcBef>
                <a:spcPts val="0"/>
              </a:spcBef>
              <a:spcAft>
                <a:spcPts val="0"/>
              </a:spcAft>
              <a:buClr>
                <a:srgbClr val="000000"/>
              </a:buClr>
              <a:buSzPts val="1100"/>
              <a:buFont typeface="Arial"/>
              <a:buChar char="●"/>
            </a:pPr>
            <a:r>
              <a:rPr lang="en-US"/>
              <a:t>Line Ke 6 : Menampung data array hasil query untuk menampilkan data maahsiswa dalam variabel $mahasiswa.</a:t>
            </a:r>
            <a:endParaRPr/>
          </a:p>
          <a:p>
            <a:pPr marL="457200" marR="0" lvl="0" indent="-298450" algn="l" rtl="0">
              <a:lnSpc>
                <a:spcPct val="100000"/>
              </a:lnSpc>
              <a:spcBef>
                <a:spcPts val="0"/>
              </a:spcBef>
              <a:spcAft>
                <a:spcPts val="0"/>
              </a:spcAft>
              <a:buClr>
                <a:srgbClr val="000000"/>
              </a:buClr>
              <a:buSzPts val="1100"/>
              <a:buFont typeface="Arial"/>
              <a:buChar char="●"/>
            </a:pPr>
            <a:r>
              <a:rPr lang="en-US"/>
              <a:t>Line Ke 8 : Melakukan Perulangan untuk menampilkan data mahasiswa dari variabel mahasiswa pada line ke 6.</a:t>
            </a:r>
            <a:endParaRPr/>
          </a:p>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626" name="Google Shape;626;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62706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637" name="Google Shape;637;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637" name="Google Shape;637;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31207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637" name="Google Shape;637;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368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648" name="Google Shape;648;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659" name="Google Shape;659;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139" name="Google Shape;13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
        <p:nvSpPr>
          <p:cNvPr id="703" name="Google Shape;703;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jika anda melihat pada address browser maka setelah nama file akan ada ?id_mhs=2, parameter id_mhs=2 itu adalah data dinamis yang terbawa ketika users memilik data yang akan di edit. tugas  kita sekarang adalah menampilkan data yang sesuai dengan data yang dipilih oleh users berdasarkan parameter id_mahasiswa  yang dibawa tadi kedalam form edit. </a:t>
            </a:r>
            <a:endParaRPr/>
          </a:p>
        </p:txBody>
      </p:sp>
      <p:sp>
        <p:nvSpPr>
          <p:cNvPr id="714" name="Google Shape;714;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jika anda melihat pada address browser maka setelah nama file akan ada ?id_mhs=2, parameter id_mhs=2 itu adalah data dinamis yang terbawa ketika users memilik data yang akan di edit. tugas  kita sekarang adalah menampilkan data yang sesuai dengan data yang dipilih oleh users berdasarkan parameter id_mahasiswa  yang dibawa tadi kedalam form edit. </a:t>
            </a:r>
            <a:endParaRPr/>
          </a:p>
        </p:txBody>
      </p:sp>
      <p:sp>
        <p:nvSpPr>
          <p:cNvPr id="714" name="Google Shape;714;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816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jika anda melihat pada address browser maka setelah nama file akan ada ?id_mhs=2, parameter id_mhs=2 itu adalah data dinamis yang terbawa ketika users memilik data yang akan di edit. tugas  kita sekarang adalah menampilkan data yang sesuai dengan data yang dipilih oleh users berdasarkan parameter id_mahasiswa  yang dibawa tadi kedalam form edit. </a:t>
            </a:r>
            <a:endParaRPr/>
          </a:p>
        </p:txBody>
      </p:sp>
      <p:sp>
        <p:nvSpPr>
          <p:cNvPr id="714" name="Google Shape;714;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133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seperti yang anda lihat pada form edit di atas, atribute action nya mengarah ke file update.php yang akan memproses data nantinya dengan method post. </a:t>
            </a:r>
            <a:endParaRPr/>
          </a:p>
          <a:p>
            <a:pPr marL="457200" marR="0" lvl="0" indent="-298450" algn="l" rtl="0">
              <a:lnSpc>
                <a:spcPct val="100000"/>
              </a:lnSpc>
              <a:spcBef>
                <a:spcPts val="0"/>
              </a:spcBef>
              <a:spcAft>
                <a:spcPts val="0"/>
              </a:spcAft>
              <a:buClr>
                <a:srgbClr val="000000"/>
              </a:buClr>
              <a:buSzPts val="1100"/>
              <a:buFont typeface="Arial"/>
              <a:buChar char="●"/>
            </a:pPr>
            <a:r>
              <a:rPr lang="en-US"/>
              <a:t>?php</a:t>
            </a:r>
            <a:endParaRPr/>
          </a:p>
          <a:p>
            <a:pPr marL="457200" marR="0" lvl="0" indent="-298450" algn="l" rtl="0">
              <a:lnSpc>
                <a:spcPct val="100000"/>
              </a:lnSpc>
              <a:spcBef>
                <a:spcPts val="0"/>
              </a:spcBef>
              <a:spcAft>
                <a:spcPts val="0"/>
              </a:spcAft>
              <a:buClr>
                <a:srgbClr val="000000"/>
              </a:buClr>
              <a:buSzPts val="1100"/>
              <a:buFont typeface="Arial"/>
              <a:buChar char="●"/>
            </a:pPr>
            <a:r>
              <a:rPr lang="en-US"/>
              <a:t>include 'koneksi.php';</a:t>
            </a:r>
            <a:endParaRPr/>
          </a:p>
          <a:p>
            <a:pPr marL="457200" marR="0" lvl="0" indent="-298450" algn="l" rtl="0">
              <a:lnSpc>
                <a:spcPct val="100000"/>
              </a:lnSpc>
              <a:spcBef>
                <a:spcPts val="0"/>
              </a:spcBef>
              <a:spcAft>
                <a:spcPts val="0"/>
              </a:spcAft>
              <a:buClr>
                <a:srgbClr val="000000"/>
              </a:buClr>
              <a:buSzPts val="1100"/>
              <a:buFont typeface="Arial"/>
              <a:buChar char="●"/>
            </a:pPr>
            <a:r>
              <a:rPr lang="en-US"/>
              <a:t>// menyimpan data kedalam variabel</a:t>
            </a:r>
            <a:endParaRPr/>
          </a:p>
          <a:p>
            <a:pPr marL="457200" marR="0" lvl="0" indent="-298450" algn="l" rtl="0">
              <a:lnSpc>
                <a:spcPct val="100000"/>
              </a:lnSpc>
              <a:spcBef>
                <a:spcPts val="0"/>
              </a:spcBef>
              <a:spcAft>
                <a:spcPts val="0"/>
              </a:spcAft>
              <a:buClr>
                <a:srgbClr val="000000"/>
              </a:buClr>
              <a:buSzPts val="1100"/>
              <a:buFont typeface="Arial"/>
              <a:buChar char="●"/>
            </a:pPr>
            <a:r>
              <a:rPr lang="en-US"/>
              <a:t>$id_mhs   = $_POST['id_mhs'];</a:t>
            </a:r>
            <a:endParaRPr/>
          </a:p>
          <a:p>
            <a:pPr marL="457200" marR="0" lvl="0" indent="-298450" algn="l" rtl="0">
              <a:lnSpc>
                <a:spcPct val="100000"/>
              </a:lnSpc>
              <a:spcBef>
                <a:spcPts val="0"/>
              </a:spcBef>
              <a:spcAft>
                <a:spcPts val="0"/>
              </a:spcAft>
              <a:buClr>
                <a:srgbClr val="000000"/>
              </a:buClr>
              <a:buSzPts val="1100"/>
              <a:buFont typeface="Arial"/>
              <a:buChar char="●"/>
            </a:pPr>
            <a:r>
              <a:rPr lang="en-US"/>
              <a:t>$nim            = $_POST['nim'];</a:t>
            </a:r>
            <a:endParaRPr/>
          </a:p>
          <a:p>
            <a:pPr marL="457200" marR="0" lvl="0" indent="-298450" algn="l" rtl="0">
              <a:lnSpc>
                <a:spcPct val="100000"/>
              </a:lnSpc>
              <a:spcBef>
                <a:spcPts val="0"/>
              </a:spcBef>
              <a:spcAft>
                <a:spcPts val="0"/>
              </a:spcAft>
              <a:buClr>
                <a:srgbClr val="000000"/>
              </a:buClr>
              <a:buSzPts val="1100"/>
              <a:buFont typeface="Arial"/>
              <a:buChar char="●"/>
            </a:pPr>
            <a:r>
              <a:rPr lang="en-US"/>
              <a:t>$nama           = $_POST['nama'];</a:t>
            </a:r>
            <a:endParaRPr/>
          </a:p>
          <a:p>
            <a:pPr marL="457200" marR="0" lvl="0" indent="-298450" algn="l" rtl="0">
              <a:lnSpc>
                <a:spcPct val="100000"/>
              </a:lnSpc>
              <a:spcBef>
                <a:spcPts val="0"/>
              </a:spcBef>
              <a:spcAft>
                <a:spcPts val="0"/>
              </a:spcAft>
              <a:buClr>
                <a:srgbClr val="000000"/>
              </a:buClr>
              <a:buSzPts val="1100"/>
              <a:buFont typeface="Arial"/>
              <a:buChar char="●"/>
            </a:pPr>
            <a:r>
              <a:rPr lang="en-US"/>
              <a:t>$jurusan        = $_POST['jurusan'];</a:t>
            </a:r>
            <a:endParaRPr/>
          </a:p>
          <a:p>
            <a:pPr marL="457200" marR="0" lvl="0" indent="-298450" algn="l" rtl="0">
              <a:lnSpc>
                <a:spcPct val="100000"/>
              </a:lnSpc>
              <a:spcBef>
                <a:spcPts val="0"/>
              </a:spcBef>
              <a:spcAft>
                <a:spcPts val="0"/>
              </a:spcAft>
              <a:buClr>
                <a:srgbClr val="000000"/>
              </a:buClr>
              <a:buSzPts val="1100"/>
              <a:buFont typeface="Arial"/>
              <a:buChar char="●"/>
            </a:pPr>
            <a:r>
              <a:rPr lang="en-US"/>
              <a:t>$jenis_kelamin  = $_POST['jenis_kelamin'];</a:t>
            </a:r>
            <a:endParaRPr/>
          </a:p>
          <a:p>
            <a:pPr marL="457200" marR="0" lvl="0" indent="-298450" algn="l" rtl="0">
              <a:lnSpc>
                <a:spcPct val="100000"/>
              </a:lnSpc>
              <a:spcBef>
                <a:spcPts val="0"/>
              </a:spcBef>
              <a:spcAft>
                <a:spcPts val="0"/>
              </a:spcAft>
              <a:buClr>
                <a:srgbClr val="000000"/>
              </a:buClr>
              <a:buSzPts val="1100"/>
              <a:buFont typeface="Arial"/>
              <a:buChar char="●"/>
            </a:pPr>
            <a:r>
              <a:rPr lang="en-US"/>
              <a:t>$alamat         = $_POST['alamat'];</a:t>
            </a:r>
            <a:endParaRPr/>
          </a:p>
          <a:p>
            <a:pPr marL="457200" marR="0" lvl="0" indent="-298450" algn="l" rtl="0">
              <a:lnSpc>
                <a:spcPct val="100000"/>
              </a:lnSpc>
              <a:spcBef>
                <a:spcPts val="0"/>
              </a:spcBef>
              <a:spcAft>
                <a:spcPts val="0"/>
              </a:spcAft>
              <a:buClr>
                <a:srgbClr val="000000"/>
              </a:buClr>
              <a:buSzPts val="1100"/>
              <a:buFont typeface="Arial"/>
              <a:buChar char="●"/>
            </a:pPr>
            <a:r>
              <a:rPr lang="en-US"/>
              <a:t>// query SQL untuk insert data</a:t>
            </a:r>
            <a:endParaRPr/>
          </a:p>
          <a:p>
            <a:pPr marL="457200" marR="0" lvl="0" indent="-298450" algn="l" rtl="0">
              <a:lnSpc>
                <a:spcPct val="100000"/>
              </a:lnSpc>
              <a:spcBef>
                <a:spcPts val="0"/>
              </a:spcBef>
              <a:spcAft>
                <a:spcPts val="0"/>
              </a:spcAft>
              <a:buClr>
                <a:srgbClr val="000000"/>
              </a:buClr>
              <a:buSzPts val="1100"/>
              <a:buFont typeface="Arial"/>
              <a:buChar char="●"/>
            </a:pPr>
            <a:r>
              <a:rPr lang="en-US"/>
              <a:t>$query="UPDATE mahasiswa SET nim='$nim',nama='$nama',jurusan='$jurusan',jenis_kelamin='$jenis_kelamin',alamat='$alamat' where id_mhs='$id_mhs'";</a:t>
            </a:r>
            <a:endParaRPr/>
          </a:p>
          <a:p>
            <a:pPr marL="457200" marR="0" lvl="0" indent="-298450" algn="l" rtl="0">
              <a:lnSpc>
                <a:spcPct val="100000"/>
              </a:lnSpc>
              <a:spcBef>
                <a:spcPts val="0"/>
              </a:spcBef>
              <a:spcAft>
                <a:spcPts val="0"/>
              </a:spcAft>
              <a:buClr>
                <a:srgbClr val="000000"/>
              </a:buClr>
              <a:buSzPts val="1100"/>
              <a:buFont typeface="Arial"/>
              <a:buChar char="●"/>
            </a:pPr>
            <a:r>
              <a:rPr lang="en-US"/>
              <a:t>mysqli_query($koneksi, $query);</a:t>
            </a:r>
            <a:endParaRPr/>
          </a:p>
          <a:p>
            <a:pPr marL="457200" marR="0" lvl="0" indent="-298450" algn="l" rtl="0">
              <a:lnSpc>
                <a:spcPct val="100000"/>
              </a:lnSpc>
              <a:spcBef>
                <a:spcPts val="0"/>
              </a:spcBef>
              <a:spcAft>
                <a:spcPts val="0"/>
              </a:spcAft>
              <a:buClr>
                <a:srgbClr val="000000"/>
              </a:buClr>
              <a:buSzPts val="1100"/>
              <a:buFont typeface="Arial"/>
              <a:buChar char="●"/>
            </a:pPr>
            <a:r>
              <a:rPr lang="en-US"/>
              <a:t>// mengalihkan ke halaman index.php</a:t>
            </a:r>
            <a:endParaRPr/>
          </a:p>
          <a:p>
            <a:pPr marL="457200" marR="0" lvl="0" indent="-298450" algn="l" rtl="0">
              <a:lnSpc>
                <a:spcPct val="100000"/>
              </a:lnSpc>
              <a:spcBef>
                <a:spcPts val="0"/>
              </a:spcBef>
              <a:spcAft>
                <a:spcPts val="0"/>
              </a:spcAft>
              <a:buClr>
                <a:srgbClr val="000000"/>
              </a:buClr>
              <a:buSzPts val="1100"/>
              <a:buFont typeface="Arial"/>
              <a:buChar char="●"/>
            </a:pPr>
            <a:r>
              <a:rPr lang="en-US"/>
              <a:t>header("location:index.php");</a:t>
            </a:r>
            <a:endParaRPr/>
          </a:p>
          <a:p>
            <a:pPr marL="457200" marR="0" lvl="0" indent="-298450" algn="l" rtl="0">
              <a:lnSpc>
                <a:spcPct val="100000"/>
              </a:lnSpc>
              <a:spcBef>
                <a:spcPts val="0"/>
              </a:spcBef>
              <a:spcAft>
                <a:spcPts val="0"/>
              </a:spcAft>
              <a:buClr>
                <a:srgbClr val="000000"/>
              </a:buClr>
              <a:buSzPts val="1100"/>
              <a:buFont typeface="Arial"/>
              <a:buChar char="●"/>
            </a:pPr>
            <a:r>
              <a:rPr lang="en-US"/>
              <a:t>?</a:t>
            </a:r>
            <a:endParaRPr/>
          </a:p>
        </p:txBody>
      </p:sp>
      <p:sp>
        <p:nvSpPr>
          <p:cNvPr id="736" name="Google Shape;736;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proses terakhir adalah sekarang kita akan membuat proses delete data dari database, konsepnya sama seperti proses update tadi cuman pada proses ini tidak menampilkan form, melainkan langsung menghapus data berdasarkan data yang dipilih oleh users pada halaman utama.</a:t>
            </a:r>
            <a:endParaRPr/>
          </a:p>
        </p:txBody>
      </p:sp>
      <p:sp>
        <p:nvSpPr>
          <p:cNvPr id="747" name="Google Shape;747;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
        <p:nvSpPr>
          <p:cNvPr id="758" name="Google Shape;758;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
        <p:nvSpPr>
          <p:cNvPr id="768" name="Google Shape;768;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98847c17e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u="sng">
                <a:solidFill>
                  <a:schemeClr val="hlink"/>
                </a:solidFill>
                <a:hlinkClick r:id="rId3"/>
              </a:rPr>
              <a:t>https://drive.google.com/file/d/1jKnBDUesjTeEQ0fGjHWxVtKbRe2okeqs/view</a:t>
            </a:r>
            <a:endParaRPr/>
          </a:p>
        </p:txBody>
      </p:sp>
      <p:sp>
        <p:nvSpPr>
          <p:cNvPr id="778" name="Google Shape;778;g98847c17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149" name="Google Shape;14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159" name="Google Shape;15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a:latin typeface="Arial"/>
                <a:ea typeface="Arial"/>
                <a:cs typeface="Arial"/>
                <a:sym typeface="Arial"/>
              </a:rPr>
              <a:t>Untuk memanggil data array dapat memanggil index atau nama variable.</a:t>
            </a:r>
            <a:endParaRPr sz="1100" b="0">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a:latin typeface="Arial"/>
              <a:ea typeface="Arial"/>
              <a:cs typeface="Arial"/>
              <a:sym typeface="Arial"/>
            </a:endParaRPr>
          </a:p>
        </p:txBody>
      </p:sp>
      <p:sp>
        <p:nvSpPr>
          <p:cNvPr id="169" name="Google Shape;16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0"/>
          <p:cNvSpPr txBox="1">
            <a:spLocks noGrp="1"/>
          </p:cNvSpPr>
          <p:nvPr>
            <p:ph type="ctrTitle"/>
          </p:nvPr>
        </p:nvSpPr>
        <p:spPr>
          <a:xfrm>
            <a:off x="685800" y="841772"/>
            <a:ext cx="77724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rot="5400000">
            <a:off x="5350050" y="1467544"/>
            <a:ext cx="4359000" cy="1971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body" idx="1"/>
          </p:nvPr>
        </p:nvSpPr>
        <p:spPr>
          <a:xfrm rot="5400000">
            <a:off x="1349475" y="-447056"/>
            <a:ext cx="4359000" cy="58008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3"/>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4"/>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4"/>
          <p:cNvSpPr txBox="1">
            <a:spLocks noGrp="1"/>
          </p:cNvSpPr>
          <p:nvPr>
            <p:ph type="body" idx="1"/>
          </p:nvPr>
        </p:nvSpPr>
        <p:spPr>
          <a:xfrm>
            <a:off x="629842" y="1260872"/>
            <a:ext cx="3868200" cy="618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4"/>
          <p:cNvSpPr txBox="1">
            <a:spLocks noGrp="1"/>
          </p:cNvSpPr>
          <p:nvPr>
            <p:ph type="body" idx="2"/>
          </p:nvPr>
        </p:nvSpPr>
        <p:spPr>
          <a:xfrm>
            <a:off x="629842" y="1878806"/>
            <a:ext cx="3868200" cy="2763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3"/>
          </p:nvPr>
        </p:nvSpPr>
        <p:spPr>
          <a:xfrm>
            <a:off x="4629150" y="1260872"/>
            <a:ext cx="3887400" cy="618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4"/>
          <p:cNvSpPr txBox="1">
            <a:spLocks noGrp="1"/>
          </p:cNvSpPr>
          <p:nvPr>
            <p:ph type="body" idx="4"/>
          </p:nvPr>
        </p:nvSpPr>
        <p:spPr>
          <a:xfrm>
            <a:off x="4629150" y="1878806"/>
            <a:ext cx="3887400" cy="2763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629841" y="342900"/>
            <a:ext cx="2949300" cy="12000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7"/>
          <p:cNvSpPr txBox="1">
            <a:spLocks noGrp="1"/>
          </p:cNvSpPr>
          <p:nvPr>
            <p:ph type="body" idx="1"/>
          </p:nvPr>
        </p:nvSpPr>
        <p:spPr>
          <a:xfrm>
            <a:off x="3887391" y="740569"/>
            <a:ext cx="4629300" cy="36552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7"/>
          <p:cNvSpPr txBox="1">
            <a:spLocks noGrp="1"/>
          </p:cNvSpPr>
          <p:nvPr>
            <p:ph type="body" idx="2"/>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629841" y="342900"/>
            <a:ext cx="2949300" cy="12000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a:spLocks noGrp="1"/>
          </p:cNvSpPr>
          <p:nvPr>
            <p:ph type="pic" idx="2"/>
          </p:nvPr>
        </p:nvSpPr>
        <p:spPr>
          <a:xfrm>
            <a:off x="3887391" y="740569"/>
            <a:ext cx="4629300" cy="3655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8"/>
          <p:cNvSpPr txBox="1">
            <a:spLocks noGrp="1"/>
          </p:cNvSpPr>
          <p:nvPr>
            <p:ph type="body" idx="1"/>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8" Type="http://schemas.openxmlformats.org/officeDocument/2006/relationships/hyperlink" Target="http://downloads.mysql.com/docs/" TargetMode="External"/><Relationship Id="rId3" Type="http://schemas.openxmlformats.org/officeDocument/2006/relationships/image" Target="../media/image1.png"/><Relationship Id="rId7" Type="http://schemas.openxmlformats.org/officeDocument/2006/relationships/hyperlink" Target="https://www.duniailkom.com/tutorial-belajar-php-dan-index-artikel-php/"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hyperlink" Target="https://www.w3schools.com/php/"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g98847c17e0_0_90"/>
          <p:cNvPicPr preferRelativeResize="0"/>
          <p:nvPr/>
        </p:nvPicPr>
        <p:blipFill rotWithShape="1">
          <a:blip r:embed="rId3">
            <a:alphaModFix/>
          </a:blip>
          <a:srcRect t="16715" b="-7459"/>
          <a:stretch/>
        </p:blipFill>
        <p:spPr>
          <a:xfrm>
            <a:off x="0" y="-57150"/>
            <a:ext cx="9144000" cy="5791200"/>
          </a:xfrm>
          <a:prstGeom prst="rect">
            <a:avLst/>
          </a:prstGeom>
          <a:noFill/>
          <a:ln>
            <a:noFill/>
          </a:ln>
        </p:spPr>
      </p:pic>
      <p:pic>
        <p:nvPicPr>
          <p:cNvPr id="85" name="Google Shape;85;g98847c17e0_0_90"/>
          <p:cNvPicPr preferRelativeResize="0"/>
          <p:nvPr/>
        </p:nvPicPr>
        <p:blipFill rotWithShape="1">
          <a:blip r:embed="rId3">
            <a:alphaModFix/>
          </a:blip>
          <a:srcRect r="72915" b="82221"/>
          <a:stretch/>
        </p:blipFill>
        <p:spPr>
          <a:xfrm>
            <a:off x="6293038" y="-57150"/>
            <a:ext cx="2476500" cy="1219200"/>
          </a:xfrm>
          <a:prstGeom prst="rect">
            <a:avLst/>
          </a:prstGeom>
          <a:noFill/>
          <a:ln>
            <a:noFill/>
          </a:ln>
        </p:spPr>
      </p:pic>
      <p:sp>
        <p:nvSpPr>
          <p:cNvPr id="86" name="Google Shape;86;g98847c17e0_0_90"/>
          <p:cNvSpPr txBox="1"/>
          <p:nvPr/>
        </p:nvSpPr>
        <p:spPr>
          <a:xfrm>
            <a:off x="4121390" y="1660491"/>
            <a:ext cx="4734000" cy="66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000"/>
              <a:buFont typeface="Arial"/>
              <a:buNone/>
            </a:pPr>
            <a:r>
              <a:rPr lang="en-US" sz="1800" b="1">
                <a:solidFill>
                  <a:schemeClr val="lt1"/>
                </a:solidFill>
                <a:latin typeface="Cambria"/>
                <a:ea typeface="Cambria"/>
                <a:cs typeface="Cambria"/>
                <a:sym typeface="Cambria"/>
              </a:rPr>
              <a:t>Vocational School Graduate Academy</a:t>
            </a:r>
            <a:endParaRPr sz="1800" b="1">
              <a:solidFill>
                <a:schemeClr val="lt1"/>
              </a:solidFill>
              <a:latin typeface="Cambria"/>
              <a:ea typeface="Cambria"/>
              <a:cs typeface="Cambria"/>
              <a:sym typeface="Cambria"/>
            </a:endParaRPr>
          </a:p>
          <a:p>
            <a:pPr marL="0" lvl="0" indent="0" algn="l" rtl="0">
              <a:spcBef>
                <a:spcPts val="0"/>
              </a:spcBef>
              <a:spcAft>
                <a:spcPts val="0"/>
              </a:spcAft>
              <a:buClr>
                <a:schemeClr val="dk1"/>
              </a:buClr>
              <a:buSzPts val="3000"/>
              <a:buFont typeface="Arial"/>
              <a:buNone/>
            </a:pPr>
            <a:endParaRPr sz="1700" b="1">
              <a:solidFill>
                <a:schemeClr val="lt1"/>
              </a:solidFill>
              <a:latin typeface="Cambria"/>
              <a:ea typeface="Cambria"/>
              <a:cs typeface="Cambria"/>
              <a:sym typeface="Cambria"/>
            </a:endParaRPr>
          </a:p>
          <a:p>
            <a:pPr marL="0" lvl="0" indent="0" algn="ctr" rtl="0">
              <a:spcBef>
                <a:spcPts val="0"/>
              </a:spcBef>
              <a:spcAft>
                <a:spcPts val="0"/>
              </a:spcAft>
              <a:buClr>
                <a:schemeClr val="dk1"/>
              </a:buClr>
              <a:buSzPts val="3000"/>
              <a:buFont typeface="Arial"/>
              <a:buNone/>
            </a:pPr>
            <a:r>
              <a:rPr lang="en-US" sz="1900" b="1">
                <a:solidFill>
                  <a:srgbClr val="FFFF00"/>
                </a:solidFill>
                <a:latin typeface="Cambria"/>
                <a:ea typeface="Cambria"/>
                <a:cs typeface="Cambria"/>
                <a:sym typeface="Cambria"/>
              </a:rPr>
              <a:t>Web Developer</a:t>
            </a:r>
            <a:endParaRPr sz="1900" b="1">
              <a:solidFill>
                <a:srgbClr val="FFFF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3000"/>
              <a:buFont typeface="Arial"/>
              <a:buNone/>
            </a:pPr>
            <a:endParaRPr sz="3000" b="1">
              <a:solidFill>
                <a:srgbClr val="FFFFFF"/>
              </a:solidFill>
              <a:latin typeface="Cambria"/>
              <a:ea typeface="Cambria"/>
              <a:cs typeface="Cambria"/>
              <a:sym typeface="Cambria"/>
            </a:endParaRPr>
          </a:p>
        </p:txBody>
      </p:sp>
      <p:sp>
        <p:nvSpPr>
          <p:cNvPr id="87" name="Google Shape;87;g98847c17e0_0_90"/>
          <p:cNvSpPr txBox="1"/>
          <p:nvPr/>
        </p:nvSpPr>
        <p:spPr>
          <a:xfrm>
            <a:off x="4121390" y="2823224"/>
            <a:ext cx="4734000" cy="66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600" b="1">
                <a:solidFill>
                  <a:schemeClr val="lt1"/>
                </a:solidFill>
                <a:latin typeface="Cambria"/>
                <a:ea typeface="Cambria"/>
                <a:cs typeface="Cambria"/>
                <a:sym typeface="Cambria"/>
              </a:rPr>
              <a:t>Pertemuan #12:</a:t>
            </a:r>
            <a:endParaRPr sz="1600" b="1">
              <a:solidFill>
                <a:schemeClr val="lt1"/>
              </a:solidFill>
              <a:latin typeface="Cambria"/>
              <a:ea typeface="Cambria"/>
              <a:cs typeface="Cambria"/>
              <a:sym typeface="Cambria"/>
            </a:endParaRPr>
          </a:p>
          <a:p>
            <a:pPr marL="0" marR="0" lvl="0" indent="0" algn="ctr" rtl="0">
              <a:lnSpc>
                <a:spcPct val="100000"/>
              </a:lnSpc>
              <a:spcBef>
                <a:spcPts val="0"/>
              </a:spcBef>
              <a:spcAft>
                <a:spcPts val="0"/>
              </a:spcAft>
              <a:buClr>
                <a:srgbClr val="000000"/>
              </a:buClr>
              <a:buSzPts val="2000"/>
              <a:buFont typeface="Arial"/>
              <a:buNone/>
            </a:pPr>
            <a:r>
              <a:rPr lang="en-US" sz="1600" b="1">
                <a:solidFill>
                  <a:schemeClr val="lt1"/>
                </a:solidFill>
                <a:latin typeface="Cambria"/>
                <a:ea typeface="Cambria"/>
                <a:cs typeface="Cambria"/>
                <a:sym typeface="Cambria"/>
              </a:rPr>
              <a:t>Mengimplementasikan Pemrograman Terstruktur</a:t>
            </a:r>
            <a:endParaRPr sz="1600" b="1">
              <a:solidFill>
                <a:schemeClr val="lt1"/>
              </a:solidFill>
              <a:latin typeface="Cambria"/>
              <a:ea typeface="Cambria"/>
              <a:cs typeface="Cambria"/>
              <a:sym typeface="Cambria"/>
            </a:endParaRPr>
          </a:p>
          <a:p>
            <a:pPr marL="0" marR="0" lvl="0" indent="0" algn="ctr" rtl="0">
              <a:lnSpc>
                <a:spcPct val="100000"/>
              </a:lnSpc>
              <a:spcBef>
                <a:spcPts val="0"/>
              </a:spcBef>
              <a:spcAft>
                <a:spcPts val="0"/>
              </a:spcAft>
              <a:buClr>
                <a:srgbClr val="000000"/>
              </a:buClr>
              <a:buSzPts val="2000"/>
              <a:buFont typeface="Arial"/>
              <a:buNone/>
            </a:pPr>
            <a:endParaRPr sz="1600" b="1">
              <a:solidFill>
                <a:schemeClr val="lt1"/>
              </a:solidFill>
              <a:latin typeface="Cambria"/>
              <a:ea typeface="Cambria"/>
              <a:cs typeface="Cambria"/>
              <a:sym typeface="Cambria"/>
            </a:endParaRPr>
          </a:p>
        </p:txBody>
      </p:sp>
      <p:grpSp>
        <p:nvGrpSpPr>
          <p:cNvPr id="88" name="Google Shape;88;g98847c17e0_0_90"/>
          <p:cNvGrpSpPr/>
          <p:nvPr/>
        </p:nvGrpSpPr>
        <p:grpSpPr>
          <a:xfrm>
            <a:off x="0" y="4038598"/>
            <a:ext cx="9144000" cy="1219200"/>
            <a:chOff x="0" y="4038598"/>
            <a:chExt cx="9144000" cy="1219200"/>
          </a:xfrm>
        </p:grpSpPr>
        <p:pic>
          <p:nvPicPr>
            <p:cNvPr id="89" name="Google Shape;89;g98847c17e0_0_90"/>
            <p:cNvPicPr preferRelativeResize="0"/>
            <p:nvPr/>
          </p:nvPicPr>
          <p:blipFill rotWithShape="1">
            <a:blip r:embed="rId3">
              <a:alphaModFix/>
            </a:blip>
            <a:srcRect t="82221"/>
            <a:stretch/>
          </p:blipFill>
          <p:spPr>
            <a:xfrm>
              <a:off x="0" y="4038598"/>
              <a:ext cx="9144000" cy="1219200"/>
            </a:xfrm>
            <a:prstGeom prst="rect">
              <a:avLst/>
            </a:prstGeom>
            <a:noFill/>
            <a:ln>
              <a:noFill/>
            </a:ln>
          </p:spPr>
        </p:pic>
        <p:pic>
          <p:nvPicPr>
            <p:cNvPr id="90" name="Google Shape;90;g98847c17e0_0_90"/>
            <p:cNvPicPr preferRelativeResize="0"/>
            <p:nvPr/>
          </p:nvPicPr>
          <p:blipFill rotWithShape="1">
            <a:blip r:embed="rId3">
              <a:alphaModFix/>
            </a:blip>
            <a:srcRect l="73536" t="11767" r="-2" b="84735"/>
            <a:stretch/>
          </p:blipFill>
          <p:spPr>
            <a:xfrm>
              <a:off x="8690517" y="4826682"/>
              <a:ext cx="349406" cy="316819"/>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8"/>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83" name="Google Shape;183;p28"/>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84" name="Google Shape;184;p28"/>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185" name="Google Shape;185;p28"/>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186" name="Google Shape;186;p28"/>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Membuat Array di PHP</a:t>
            </a:r>
            <a:endParaRPr sz="2800" b="0" i="0" u="none" strike="noStrike" cap="none">
              <a:solidFill>
                <a:srgbClr val="243A62"/>
              </a:solidFill>
              <a:latin typeface="Arial"/>
              <a:ea typeface="Arial"/>
              <a:cs typeface="Arial"/>
              <a:sym typeface="Arial"/>
            </a:endParaRPr>
          </a:p>
        </p:txBody>
      </p:sp>
      <p:sp>
        <p:nvSpPr>
          <p:cNvPr id="187" name="Google Shape;187;p28"/>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Array dapat di isi dengan tipe data apa saja. Bahkan dicampur dengan data lain juga boleh.</a:t>
            </a:r>
            <a:endParaRPr/>
          </a:p>
        </p:txBody>
      </p:sp>
      <p:pic>
        <p:nvPicPr>
          <p:cNvPr id="188" name="Google Shape;188;p28"/>
          <p:cNvPicPr preferRelativeResize="0"/>
          <p:nvPr/>
        </p:nvPicPr>
        <p:blipFill rotWithShape="1">
          <a:blip r:embed="rId6">
            <a:alphaModFix/>
          </a:blip>
          <a:srcRect/>
          <a:stretch/>
        </p:blipFill>
        <p:spPr>
          <a:xfrm>
            <a:off x="1048543" y="1957055"/>
            <a:ext cx="7029302" cy="17185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94" name="Google Shape;194;p2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95" name="Google Shape;195;p29"/>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196" name="Google Shape;196;p29"/>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197" name="Google Shape;197;p29"/>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Menampilkan isi Array</a:t>
            </a:r>
            <a:endParaRPr sz="2800" b="0" i="0" u="none" strike="noStrike" cap="none">
              <a:solidFill>
                <a:srgbClr val="243A62"/>
              </a:solidFill>
              <a:latin typeface="Arial"/>
              <a:ea typeface="Arial"/>
              <a:cs typeface="Arial"/>
              <a:sym typeface="Arial"/>
            </a:endParaRPr>
          </a:p>
        </p:txBody>
      </p:sp>
      <p:sp>
        <p:nvSpPr>
          <p:cNvPr id="198" name="Google Shape;198;p29"/>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Untuk menampilkan isi array, kita bisa mengaksesnya melalui indeks.</a:t>
            </a:r>
            <a:endParaRPr/>
          </a:p>
        </p:txBody>
      </p:sp>
      <p:pic>
        <p:nvPicPr>
          <p:cNvPr id="199" name="Google Shape;199;p29"/>
          <p:cNvPicPr preferRelativeResize="0"/>
          <p:nvPr/>
        </p:nvPicPr>
        <p:blipFill rotWithShape="1">
          <a:blip r:embed="rId6">
            <a:alphaModFix/>
          </a:blip>
          <a:srcRect/>
          <a:stretch/>
        </p:blipFill>
        <p:spPr>
          <a:xfrm>
            <a:off x="1074578" y="1552809"/>
            <a:ext cx="6977232" cy="2499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0"/>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05" name="Google Shape;205;p3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06" name="Google Shape;206;p30"/>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207" name="Google Shape;207;p30"/>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208" name="Google Shape;208;p30"/>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Menampilkan isi Array</a:t>
            </a:r>
            <a:endParaRPr sz="2800" b="0" i="0" u="none" strike="noStrike" cap="none">
              <a:solidFill>
                <a:srgbClr val="243A62"/>
              </a:solidFill>
              <a:latin typeface="Arial"/>
              <a:ea typeface="Arial"/>
              <a:cs typeface="Arial"/>
              <a:sym typeface="Arial"/>
            </a:endParaRPr>
          </a:p>
        </p:txBody>
      </p:sp>
      <p:sp>
        <p:nvSpPr>
          <p:cNvPr id="209" name="Google Shape;209;p30"/>
          <p:cNvSpPr txBox="1"/>
          <p:nvPr/>
        </p:nvSpPr>
        <p:spPr>
          <a:xfrm>
            <a:off x="365049" y="840158"/>
            <a:ext cx="8520211" cy="3098149"/>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p:txBody>
      </p:sp>
      <p:pic>
        <p:nvPicPr>
          <p:cNvPr id="210" name="Google Shape;210;p30"/>
          <p:cNvPicPr preferRelativeResize="0"/>
          <p:nvPr/>
        </p:nvPicPr>
        <p:blipFill rotWithShape="1">
          <a:blip r:embed="rId6">
            <a:alphaModFix/>
          </a:blip>
          <a:srcRect/>
          <a:stretch/>
        </p:blipFill>
        <p:spPr>
          <a:xfrm>
            <a:off x="865223" y="1542348"/>
            <a:ext cx="7452126" cy="29755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1"/>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16" name="Google Shape;216;p3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17" name="Google Shape;217;p31"/>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218" name="Google Shape;218;p31"/>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219" name="Google Shape;219;p31"/>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Menampilkan isi Array</a:t>
            </a:r>
            <a:endParaRPr sz="2800" b="0" i="0" u="none" strike="noStrike" cap="none">
              <a:solidFill>
                <a:srgbClr val="243A62"/>
              </a:solidFill>
              <a:latin typeface="Arial"/>
              <a:ea typeface="Arial"/>
              <a:cs typeface="Arial"/>
              <a:sym typeface="Arial"/>
            </a:endParaRPr>
          </a:p>
        </p:txBody>
      </p:sp>
      <p:sp>
        <p:nvSpPr>
          <p:cNvPr id="220" name="Google Shape;220;p31"/>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Tapi cara diatas kurang efektif, karen kita mencetak satu per satu. Jika datanya ada 1000, berarti harus ngetik perintah echo sebanyak 1000.</a:t>
            </a:r>
            <a:endParaRPr/>
          </a:p>
          <a:p>
            <a:pPr marL="0" marR="0" lvl="0" indent="0" algn="just" rtl="0">
              <a:lnSpc>
                <a:spcPct val="100000"/>
              </a:lnSpc>
              <a:spcBef>
                <a:spcPts val="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Lalu bagaimana caranya?</a:t>
            </a:r>
            <a:endParaRPr/>
          </a:p>
          <a:p>
            <a:pPr marL="0" marR="0" lvl="0" indent="0" algn="just" rtl="0">
              <a:lnSpc>
                <a:spcPct val="100000"/>
              </a:lnSpc>
              <a:spcBef>
                <a:spcPts val="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Biasanya kita menggunakan perulangan untuk menampilkan data yang banyak pada sebuah array.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26" name="Google Shape;226;p3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27" name="Google Shape;227;p32"/>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228" name="Google Shape;228;p32"/>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229" name="Google Shape;229;p32"/>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Menampilkan isi Array</a:t>
            </a:r>
            <a:endParaRPr sz="2800" b="0" i="0" u="none" strike="noStrike" cap="none">
              <a:solidFill>
                <a:srgbClr val="243A62"/>
              </a:solidFill>
              <a:latin typeface="Arial"/>
              <a:ea typeface="Arial"/>
              <a:cs typeface="Arial"/>
              <a:sym typeface="Arial"/>
            </a:endParaRPr>
          </a:p>
        </p:txBody>
      </p:sp>
      <p:sp>
        <p:nvSpPr>
          <p:cNvPr id="230" name="Google Shape;230;p32"/>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Contoh:</a:t>
            </a:r>
            <a:endParaRPr/>
          </a:p>
          <a:p>
            <a:pPr marL="0" marR="0" lvl="0" indent="0" algn="just" rtl="0">
              <a:lnSpc>
                <a:spcPct val="100000"/>
              </a:lnSpc>
              <a:spcBef>
                <a:spcPts val="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Kita bisa menggunakan fungsi count() untuk menghitung banyaknya isi array. Pada contoh di atas isi array sebanyak 3, maka perulangan akan dilakukan sebanyak 3x.</a:t>
            </a:r>
            <a:endParaRPr/>
          </a:p>
        </p:txBody>
      </p:sp>
      <p:pic>
        <p:nvPicPr>
          <p:cNvPr id="231" name="Google Shape;231;p32"/>
          <p:cNvPicPr preferRelativeResize="0"/>
          <p:nvPr/>
        </p:nvPicPr>
        <p:blipFill rotWithShape="1">
          <a:blip r:embed="rId6">
            <a:alphaModFix/>
          </a:blip>
          <a:srcRect/>
          <a:stretch/>
        </p:blipFill>
        <p:spPr>
          <a:xfrm>
            <a:off x="465292" y="1314131"/>
            <a:ext cx="4710129" cy="17175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3"/>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37" name="Google Shape;237;p3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38" name="Google Shape;238;p33"/>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239" name="Google Shape;239;p33"/>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240" name="Google Shape;240;p33"/>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Menampilkan isi Array</a:t>
            </a:r>
            <a:endParaRPr sz="2800" b="0" i="0" u="none" strike="noStrike" cap="none">
              <a:solidFill>
                <a:srgbClr val="243A62"/>
              </a:solidFill>
              <a:latin typeface="Arial"/>
              <a:ea typeface="Arial"/>
              <a:cs typeface="Arial"/>
              <a:sym typeface="Arial"/>
            </a:endParaRPr>
          </a:p>
        </p:txBody>
      </p:sp>
      <p:sp>
        <p:nvSpPr>
          <p:cNvPr id="241" name="Google Shape;241;p33"/>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p:txBody>
      </p:sp>
      <p:pic>
        <p:nvPicPr>
          <p:cNvPr id="242" name="Google Shape;242;p33"/>
          <p:cNvPicPr preferRelativeResize="0"/>
          <p:nvPr/>
        </p:nvPicPr>
        <p:blipFill rotWithShape="1">
          <a:blip r:embed="rId6">
            <a:alphaModFix/>
          </a:blip>
          <a:srcRect/>
          <a:stretch/>
        </p:blipFill>
        <p:spPr>
          <a:xfrm>
            <a:off x="741917" y="1447694"/>
            <a:ext cx="7642553" cy="2499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4"/>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48" name="Google Shape;248;p3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49" name="Google Shape;249;p34"/>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250" name="Google Shape;250;p34"/>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251" name="Google Shape;251;p34"/>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Menampilkan isi Array</a:t>
            </a:r>
            <a:endParaRPr sz="2800" b="0" i="0" u="none" strike="noStrike" cap="none">
              <a:solidFill>
                <a:srgbClr val="243A62"/>
              </a:solidFill>
              <a:latin typeface="Arial"/>
              <a:ea typeface="Arial"/>
              <a:cs typeface="Arial"/>
              <a:sym typeface="Arial"/>
            </a:endParaRPr>
          </a:p>
        </p:txBody>
      </p:sp>
      <p:sp>
        <p:nvSpPr>
          <p:cNvPr id="252" name="Google Shape;252;p34"/>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Selain menggunakan perulangan for, kita juga bisa menggunakan perulangan while dan foreach.</a:t>
            </a:r>
            <a:endParaRPr/>
          </a:p>
        </p:txBody>
      </p:sp>
      <p:pic>
        <p:nvPicPr>
          <p:cNvPr id="253" name="Google Shape;253;p34"/>
          <p:cNvPicPr preferRelativeResize="0"/>
          <p:nvPr/>
        </p:nvPicPr>
        <p:blipFill rotWithShape="1">
          <a:blip r:embed="rId6">
            <a:alphaModFix/>
          </a:blip>
          <a:srcRect/>
          <a:stretch/>
        </p:blipFill>
        <p:spPr>
          <a:xfrm>
            <a:off x="2033987" y="1579655"/>
            <a:ext cx="5058414" cy="34444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5"/>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59" name="Google Shape;259;p3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60" name="Google Shape;260;p35"/>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261" name="Google Shape;261;p35"/>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262" name="Google Shape;262;p35"/>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Menampilkan isi Array</a:t>
            </a:r>
            <a:endParaRPr sz="2800" b="0" i="0" u="none" strike="noStrike" cap="none">
              <a:solidFill>
                <a:srgbClr val="243A62"/>
              </a:solidFill>
              <a:latin typeface="Arial"/>
              <a:ea typeface="Arial"/>
              <a:cs typeface="Arial"/>
              <a:sym typeface="Arial"/>
            </a:endParaRPr>
          </a:p>
        </p:txBody>
      </p:sp>
      <p:sp>
        <p:nvSpPr>
          <p:cNvPr id="263" name="Google Shape;263;p35"/>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p:txBody>
      </p:sp>
      <p:pic>
        <p:nvPicPr>
          <p:cNvPr id="264" name="Google Shape;264;p35"/>
          <p:cNvPicPr preferRelativeResize="0"/>
          <p:nvPr/>
        </p:nvPicPr>
        <p:blipFill rotWithShape="1">
          <a:blip r:embed="rId6">
            <a:alphaModFix/>
          </a:blip>
          <a:srcRect/>
          <a:stretch/>
        </p:blipFill>
        <p:spPr>
          <a:xfrm>
            <a:off x="822364" y="1414697"/>
            <a:ext cx="7481659" cy="33499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70" name="Google Shape;270;p3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71" name="Google Shape;271;p36"/>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272" name="Google Shape;272;p36"/>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273" name="Google Shape;273;p36"/>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Menghapus isi Array</a:t>
            </a:r>
            <a:endParaRPr sz="2800" b="0" i="0" u="none" strike="noStrike" cap="none">
              <a:solidFill>
                <a:srgbClr val="243A62"/>
              </a:solidFill>
              <a:latin typeface="Arial"/>
              <a:ea typeface="Arial"/>
              <a:cs typeface="Arial"/>
              <a:sym typeface="Arial"/>
            </a:endParaRPr>
          </a:p>
        </p:txBody>
      </p:sp>
      <p:sp>
        <p:nvSpPr>
          <p:cNvPr id="274" name="Google Shape;274;p36"/>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Untuk menghapus isi array, kita bisa menggunakan fungsi unset(). Fungsi ini juga dapat digunakan untuk menghapus variabel.</a:t>
            </a:r>
            <a:endParaRPr/>
          </a:p>
        </p:txBody>
      </p:sp>
      <p:pic>
        <p:nvPicPr>
          <p:cNvPr id="275" name="Google Shape;275;p36"/>
          <p:cNvPicPr preferRelativeResize="0"/>
          <p:nvPr/>
        </p:nvPicPr>
        <p:blipFill rotWithShape="1">
          <a:blip r:embed="rId6">
            <a:alphaModFix/>
          </a:blip>
          <a:srcRect/>
          <a:stretch/>
        </p:blipFill>
        <p:spPr>
          <a:xfrm>
            <a:off x="2018197" y="1678709"/>
            <a:ext cx="5089993" cy="3225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81" name="Google Shape;281;p3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82" name="Google Shape;282;p37"/>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283" name="Google Shape;283;p37"/>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284" name="Google Shape;284;p37"/>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Menghapus isi Array</a:t>
            </a:r>
            <a:endParaRPr sz="2800" b="0" i="0" u="none" strike="noStrike" cap="none">
              <a:solidFill>
                <a:srgbClr val="243A62"/>
              </a:solidFill>
              <a:latin typeface="Arial"/>
              <a:ea typeface="Arial"/>
              <a:cs typeface="Arial"/>
              <a:sym typeface="Arial"/>
            </a:endParaRPr>
          </a:p>
        </p:txBody>
      </p:sp>
      <p:sp>
        <p:nvSpPr>
          <p:cNvPr id="285" name="Google Shape;285;p37"/>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Pada contoh di atas, kita menggunakan fungsi print_r() untuk menampilkan array secara mentah (raw). Biasanya fungsi ini digunakan untuk debugging.</a:t>
            </a:r>
            <a:endParaRPr/>
          </a:p>
        </p:txBody>
      </p:sp>
      <p:pic>
        <p:nvPicPr>
          <p:cNvPr id="286" name="Google Shape;286;p37"/>
          <p:cNvPicPr preferRelativeResize="0"/>
          <p:nvPr/>
        </p:nvPicPr>
        <p:blipFill rotWithShape="1">
          <a:blip r:embed="rId6">
            <a:alphaModFix/>
          </a:blip>
          <a:srcRect/>
          <a:stretch/>
        </p:blipFill>
        <p:spPr>
          <a:xfrm>
            <a:off x="478824" y="1372569"/>
            <a:ext cx="4967665" cy="18862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1"/>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96" name="Google Shape;96;p2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97" name="Google Shape;97;p21"/>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98" name="Google Shape;98;p21"/>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99" name="Google Shape;99;p21"/>
          <p:cNvSpPr/>
          <p:nvPr/>
        </p:nvSpPr>
        <p:spPr>
          <a:xfrm>
            <a:off x="331181" y="118750"/>
            <a:ext cx="565021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43A62"/>
                </a:solidFill>
                <a:latin typeface="Arial"/>
                <a:ea typeface="Arial"/>
                <a:cs typeface="Arial"/>
                <a:sym typeface="Arial"/>
              </a:rPr>
              <a:t>Profil Pengajar</a:t>
            </a:r>
            <a:endParaRPr sz="2800" b="0" i="0" u="none" strike="noStrike" cap="none">
              <a:solidFill>
                <a:srgbClr val="243A62"/>
              </a:solidFill>
              <a:latin typeface="Arial"/>
              <a:ea typeface="Arial"/>
              <a:cs typeface="Arial"/>
              <a:sym typeface="Arial"/>
            </a:endParaRPr>
          </a:p>
        </p:txBody>
      </p:sp>
      <p:sp>
        <p:nvSpPr>
          <p:cNvPr id="100" name="Google Shape;100;p21"/>
          <p:cNvSpPr/>
          <p:nvPr/>
        </p:nvSpPr>
        <p:spPr>
          <a:xfrm>
            <a:off x="324437" y="1179325"/>
            <a:ext cx="6902630" cy="1731213"/>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Calibri"/>
                <a:ea typeface="Calibri"/>
                <a:cs typeface="Calibri"/>
                <a:sym typeface="Calibri"/>
              </a:rPr>
              <a:t>Jabatan Akademik </a:t>
            </a:r>
            <a:r>
              <a:rPr lang="en-US" sz="1350" b="0" i="0" u="none" strike="noStrike" cap="none">
                <a:solidFill>
                  <a:srgbClr val="FF0000"/>
                </a:solidFill>
                <a:latin typeface="Calibri"/>
                <a:ea typeface="Calibri"/>
                <a:cs typeface="Calibri"/>
                <a:sym typeface="Calibri"/>
              </a:rPr>
              <a:t>&lt;tahun dan jabatan terakhir Pengajar&gt;</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350" b="0" i="0" u="none" strike="noStrike" cap="none">
                <a:solidFill>
                  <a:srgbClr val="0070C0"/>
                </a:solidFill>
                <a:latin typeface="Calibri"/>
                <a:ea typeface="Calibri"/>
                <a:cs typeface="Calibri"/>
                <a:sym typeface="Calibri"/>
              </a:rPr>
              <a:t>Pendidikan</a:t>
            </a:r>
            <a:endParaRPr sz="1350" b="0" i="0" u="none" strike="noStrike" cap="none">
              <a:solidFill>
                <a:srgbClr val="0070C0"/>
              </a:solidFill>
              <a:latin typeface="Calibri"/>
              <a:ea typeface="Calibri"/>
              <a:cs typeface="Calibri"/>
              <a:sym typeface="Calibri"/>
            </a:endParaRPr>
          </a:p>
          <a:p>
            <a:pPr marL="214313" marR="0" lvl="0" indent="-214313" algn="l" rtl="0">
              <a:lnSpc>
                <a:spcPct val="100000"/>
              </a:lnSpc>
              <a:spcBef>
                <a:spcPts val="0"/>
              </a:spcBef>
              <a:spcAft>
                <a:spcPts val="0"/>
              </a:spcAft>
              <a:buClr>
                <a:srgbClr val="FF0000"/>
              </a:buClr>
              <a:buSzPts val="1800"/>
              <a:buFont typeface="Noto Sans Symbols"/>
              <a:buChar char="❑"/>
            </a:pPr>
            <a:r>
              <a:rPr lang="en-US" sz="1350" b="0" i="0" u="none" strike="noStrike" cap="none">
                <a:solidFill>
                  <a:srgbClr val="FF0000"/>
                </a:solidFill>
                <a:latin typeface="Calibri"/>
                <a:ea typeface="Calibri"/>
                <a:cs typeface="Calibri"/>
                <a:sym typeface="Calibri"/>
              </a:rPr>
              <a:t>&lt;riwayat pendidikan Pengajar&gt;  </a:t>
            </a:r>
            <a:endParaRPr sz="1050" b="0" i="0" u="none" strike="noStrike" cap="none">
              <a:solidFill>
                <a:srgbClr val="000000"/>
              </a:solidFill>
              <a:latin typeface="Arial"/>
              <a:ea typeface="Arial"/>
              <a:cs typeface="Arial"/>
              <a:sym typeface="Arial"/>
            </a:endParaRPr>
          </a:p>
          <a:p>
            <a:pPr marL="214313" marR="0" lvl="0" indent="-128588" algn="l" rtl="0">
              <a:lnSpc>
                <a:spcPct val="100000"/>
              </a:lnSpc>
              <a:spcBef>
                <a:spcPts val="0"/>
              </a:spcBef>
              <a:spcAft>
                <a:spcPts val="0"/>
              </a:spcAft>
              <a:buNone/>
            </a:pPr>
            <a:endParaRPr sz="1350" b="0" i="0" u="none" strike="noStrike" cap="none">
              <a:solidFill>
                <a:srgbClr val="0070C0"/>
              </a:solidFill>
              <a:latin typeface="Calibri"/>
              <a:ea typeface="Calibri"/>
              <a:cs typeface="Calibri"/>
              <a:sym typeface="Calibri"/>
            </a:endParaRPr>
          </a:p>
          <a:p>
            <a:pPr marL="214313" marR="0" lvl="0" indent="-128588" algn="l" rtl="0">
              <a:lnSpc>
                <a:spcPct val="100000"/>
              </a:lnSpc>
              <a:spcBef>
                <a:spcPts val="0"/>
              </a:spcBef>
              <a:spcAft>
                <a:spcPts val="0"/>
              </a:spcAft>
              <a:buNone/>
            </a:pPr>
            <a:endParaRPr sz="1350" b="0" i="0" u="none" strike="noStrike" cap="none">
              <a:solidFill>
                <a:srgbClr val="0070C0"/>
              </a:solidFill>
              <a:latin typeface="Calibri"/>
              <a:ea typeface="Calibri"/>
              <a:cs typeface="Calibri"/>
              <a:sym typeface="Calibri"/>
            </a:endParaRPr>
          </a:p>
          <a:p>
            <a:pPr marL="214313" marR="0" lvl="0" indent="-128588" algn="l" rtl="0">
              <a:lnSpc>
                <a:spcPct val="100000"/>
              </a:lnSpc>
              <a:spcBef>
                <a:spcPts val="0"/>
              </a:spcBef>
              <a:spcAft>
                <a:spcPts val="0"/>
              </a:spcAft>
              <a:buNone/>
            </a:pPr>
            <a:endParaRPr sz="1350" b="0" i="0" u="none" strike="noStrike" cap="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None/>
            </a:pPr>
            <a:r>
              <a:rPr lang="en-US" sz="1350" b="0" i="0" u="none" strike="noStrike" cap="none">
                <a:solidFill>
                  <a:schemeClr val="dk1"/>
                </a:solidFill>
                <a:latin typeface="Calibri"/>
                <a:ea typeface="Calibri"/>
                <a:cs typeface="Calibri"/>
                <a:sym typeface="Calibri"/>
              </a:rPr>
              <a:t>Riwayat Pekerjaan</a:t>
            </a:r>
            <a:endParaRPr sz="1350" b="0" i="0" u="none" strike="noStrike" cap="none">
              <a:solidFill>
                <a:schemeClr val="dk1"/>
              </a:solidFill>
              <a:latin typeface="Calibri"/>
              <a:ea typeface="Calibri"/>
              <a:cs typeface="Calibri"/>
              <a:sym typeface="Calibri"/>
            </a:endParaRPr>
          </a:p>
          <a:p>
            <a:pPr marL="214313" marR="0" lvl="0" indent="-214313" algn="l" rtl="0">
              <a:lnSpc>
                <a:spcPct val="100000"/>
              </a:lnSpc>
              <a:spcBef>
                <a:spcPts val="0"/>
              </a:spcBef>
              <a:spcAft>
                <a:spcPts val="0"/>
              </a:spcAft>
              <a:buClr>
                <a:srgbClr val="FF0000"/>
              </a:buClr>
              <a:buSzPts val="1800"/>
              <a:buFont typeface="Noto Sans Symbols"/>
              <a:buChar char="❑"/>
            </a:pPr>
            <a:r>
              <a:rPr lang="en-US" sz="1350" b="0" i="0" u="none" strike="noStrike" cap="none">
                <a:solidFill>
                  <a:srgbClr val="FF0000"/>
                </a:solidFill>
                <a:latin typeface="Calibri"/>
                <a:ea typeface="Calibri"/>
                <a:cs typeface="Calibri"/>
                <a:sym typeface="Calibri"/>
              </a:rPr>
              <a:t>&lt;riwayat pekerjaan Pengajar&gt;</a:t>
            </a:r>
            <a:endParaRPr sz="1050" b="0" i="0" u="none" strike="noStrike" cap="none">
              <a:solidFill>
                <a:srgbClr val="000000"/>
              </a:solidFill>
              <a:latin typeface="Arial"/>
              <a:ea typeface="Arial"/>
              <a:cs typeface="Arial"/>
              <a:sym typeface="Arial"/>
            </a:endParaRPr>
          </a:p>
        </p:txBody>
      </p:sp>
      <p:sp>
        <p:nvSpPr>
          <p:cNvPr id="101" name="Google Shape;101;p21"/>
          <p:cNvSpPr/>
          <p:nvPr/>
        </p:nvSpPr>
        <p:spPr>
          <a:xfrm>
            <a:off x="6579619" y="831329"/>
            <a:ext cx="2447550" cy="553968"/>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Contact</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HP WA only :</a:t>
            </a:r>
            <a:r>
              <a:rPr lang="en-US" sz="1050" b="1" i="0" u="none" strike="noStrike" cap="none">
                <a:solidFill>
                  <a:srgbClr val="FF0000"/>
                </a:solidFill>
                <a:latin typeface="Calibri"/>
                <a:ea typeface="Calibri"/>
                <a:cs typeface="Calibri"/>
                <a:sym typeface="Calibri"/>
              </a:rPr>
              <a:t>&lt;no hp Pengajar&gt;</a:t>
            </a:r>
            <a:endParaRPr sz="1050" b="0"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Email	:</a:t>
            </a:r>
            <a:r>
              <a:rPr lang="en-US" sz="1050" b="1" i="0" u="none" strike="noStrike" cap="none">
                <a:solidFill>
                  <a:srgbClr val="FF0000"/>
                </a:solidFill>
                <a:latin typeface="Calibri"/>
                <a:ea typeface="Calibri"/>
                <a:cs typeface="Calibri"/>
                <a:sym typeface="Calibri"/>
              </a:rPr>
              <a:t>&lt;email Pengajar&gt;</a:t>
            </a:r>
            <a:endParaRPr sz="1050" b="0" i="0" u="none" strike="noStrike" cap="none">
              <a:solidFill>
                <a:srgbClr val="FF0000"/>
              </a:solidFill>
              <a:latin typeface="Calibri"/>
              <a:ea typeface="Calibri"/>
              <a:cs typeface="Calibri"/>
              <a:sym typeface="Calibri"/>
            </a:endParaRPr>
          </a:p>
        </p:txBody>
      </p:sp>
      <p:sp>
        <p:nvSpPr>
          <p:cNvPr id="102" name="Google Shape;102;p21"/>
          <p:cNvSpPr/>
          <p:nvPr/>
        </p:nvSpPr>
        <p:spPr>
          <a:xfrm>
            <a:off x="5465311" y="831324"/>
            <a:ext cx="1057725" cy="13367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FF0000"/>
                </a:solidFill>
                <a:latin typeface="Calibri"/>
                <a:ea typeface="Calibri"/>
                <a:cs typeface="Calibri"/>
                <a:sym typeface="Calibri"/>
              </a:rPr>
              <a:t>Foto Pengajar</a:t>
            </a:r>
            <a:endParaRPr sz="1350" b="0" i="0" u="none" strike="noStrike" cap="none">
              <a:solidFill>
                <a:srgbClr val="FF0000"/>
              </a:solidFill>
              <a:latin typeface="Calibri"/>
              <a:ea typeface="Calibri"/>
              <a:cs typeface="Calibri"/>
              <a:sym typeface="Calibri"/>
            </a:endParaRPr>
          </a:p>
        </p:txBody>
      </p:sp>
      <p:sp>
        <p:nvSpPr>
          <p:cNvPr id="103" name="Google Shape;103;p21"/>
          <p:cNvSpPr/>
          <p:nvPr/>
        </p:nvSpPr>
        <p:spPr>
          <a:xfrm>
            <a:off x="6579619" y="2356623"/>
            <a:ext cx="2447550" cy="55395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Contact</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HP WA only :</a:t>
            </a:r>
            <a:r>
              <a:rPr lang="en-US" sz="1050" b="1" i="0" u="none" strike="noStrike" cap="none">
                <a:solidFill>
                  <a:srgbClr val="FF0000"/>
                </a:solidFill>
                <a:latin typeface="Calibri"/>
                <a:ea typeface="Calibri"/>
                <a:cs typeface="Calibri"/>
                <a:sym typeface="Calibri"/>
              </a:rPr>
              <a:t>&lt;no hp Pengajar&gt;</a:t>
            </a:r>
            <a:endParaRPr sz="1050" b="0"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Email	:</a:t>
            </a:r>
            <a:r>
              <a:rPr lang="en-US" sz="1050" b="1" i="0" u="none" strike="noStrike" cap="none">
                <a:solidFill>
                  <a:srgbClr val="FF0000"/>
                </a:solidFill>
                <a:latin typeface="Calibri"/>
                <a:ea typeface="Calibri"/>
                <a:cs typeface="Calibri"/>
                <a:sym typeface="Calibri"/>
              </a:rPr>
              <a:t>&lt;email Pengajar&gt;</a:t>
            </a:r>
            <a:endParaRPr sz="1050" b="0" i="0" u="none" strike="noStrike" cap="none">
              <a:solidFill>
                <a:srgbClr val="FF0000"/>
              </a:solidFill>
              <a:latin typeface="Calibri"/>
              <a:ea typeface="Calibri"/>
              <a:cs typeface="Calibri"/>
              <a:sym typeface="Calibri"/>
            </a:endParaRPr>
          </a:p>
        </p:txBody>
      </p:sp>
      <p:sp>
        <p:nvSpPr>
          <p:cNvPr id="104" name="Google Shape;104;p21"/>
          <p:cNvSpPr/>
          <p:nvPr/>
        </p:nvSpPr>
        <p:spPr>
          <a:xfrm>
            <a:off x="5465311" y="2338543"/>
            <a:ext cx="1057725" cy="13367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FF0000"/>
                </a:solidFill>
                <a:latin typeface="Calibri"/>
                <a:ea typeface="Calibri"/>
                <a:cs typeface="Calibri"/>
                <a:sym typeface="Calibri"/>
              </a:rPr>
              <a:t>Foto Pengajar</a:t>
            </a:r>
            <a:endParaRPr sz="1350" b="0" i="0" u="none" strike="noStrike" cap="none">
              <a:solidFill>
                <a:srgbClr val="FF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38"/>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92" name="Google Shape;292;p38"/>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93" name="Google Shape;293;p38"/>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294" name="Google Shape;294;p38"/>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295" name="Google Shape;295;p38"/>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Menambahkan isi Array</a:t>
            </a:r>
            <a:endParaRPr sz="2800" b="0" i="0" u="none" strike="noStrike" cap="none">
              <a:solidFill>
                <a:srgbClr val="243A62"/>
              </a:solidFill>
              <a:latin typeface="Arial"/>
              <a:ea typeface="Arial"/>
              <a:cs typeface="Arial"/>
              <a:sym typeface="Arial"/>
            </a:endParaRPr>
          </a:p>
        </p:txBody>
      </p:sp>
      <p:sp>
        <p:nvSpPr>
          <p:cNvPr id="296" name="Google Shape;296;p38"/>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Ada dua cara yang bisa dilakukan untuk menambah isi array:</a:t>
            </a:r>
            <a:endParaRPr/>
          </a:p>
          <a:p>
            <a:pPr marL="514350" marR="0" lvl="0" indent="-514350" algn="just" rtl="0">
              <a:lnSpc>
                <a:spcPct val="100000"/>
              </a:lnSpc>
              <a:spcBef>
                <a:spcPts val="360"/>
              </a:spcBef>
              <a:spcAft>
                <a:spcPts val="0"/>
              </a:spcAft>
              <a:buClr>
                <a:srgbClr val="002060"/>
              </a:buClr>
              <a:buSzPts val="810"/>
              <a:buFont typeface="Arial"/>
              <a:buAutoNum type="arabicPeriod"/>
            </a:pPr>
            <a:r>
              <a:rPr lang="en-US" sz="1800" b="0" i="0" u="none" strike="noStrike" cap="none">
                <a:solidFill>
                  <a:srgbClr val="002060"/>
                </a:solidFill>
                <a:latin typeface="Arial"/>
                <a:ea typeface="Arial"/>
                <a:cs typeface="Arial"/>
                <a:sym typeface="Arial"/>
              </a:rPr>
              <a:t>Mengisi langsung ke nomer indeks yang ingin ditambahkan</a:t>
            </a:r>
            <a:endParaRPr sz="1800" b="0" i="0" u="none" strike="noStrike" cap="none">
              <a:solidFill>
                <a:srgbClr val="002060"/>
              </a:solidFill>
              <a:latin typeface="Arial"/>
              <a:ea typeface="Arial"/>
              <a:cs typeface="Arial"/>
              <a:sym typeface="Arial"/>
            </a:endParaRPr>
          </a:p>
          <a:p>
            <a:pPr marL="514350" marR="0" lvl="0" indent="-514350" algn="just" rtl="0">
              <a:lnSpc>
                <a:spcPct val="100000"/>
              </a:lnSpc>
              <a:spcBef>
                <a:spcPts val="360"/>
              </a:spcBef>
              <a:spcAft>
                <a:spcPts val="0"/>
              </a:spcAft>
              <a:buClr>
                <a:srgbClr val="002060"/>
              </a:buClr>
              <a:buSzPts val="810"/>
              <a:buFont typeface="Arial"/>
              <a:buAutoNum type="arabicPeriod"/>
            </a:pPr>
            <a:r>
              <a:rPr lang="en-US" sz="1800" b="0" i="0" u="none" strike="noStrike" cap="none">
                <a:solidFill>
                  <a:srgbClr val="002060"/>
                </a:solidFill>
                <a:latin typeface="Arial"/>
                <a:ea typeface="Arial"/>
                <a:cs typeface="Arial"/>
                <a:sym typeface="Arial"/>
              </a:rPr>
              <a:t>Mengisi langsung ke indeks terakhir</a:t>
            </a:r>
            <a:endParaRPr sz="1800" b="0" i="0" u="none" strike="noStrike" cap="none">
              <a:solidFill>
                <a:srgbClr val="002060"/>
              </a:solidFill>
              <a:latin typeface="Arial"/>
              <a:ea typeface="Arial"/>
              <a:cs typeface="Arial"/>
              <a:sym typeface="Arial"/>
            </a:endParaRPr>
          </a:p>
        </p:txBody>
      </p:sp>
      <p:pic>
        <p:nvPicPr>
          <p:cNvPr id="297" name="Google Shape;297;p38"/>
          <p:cNvPicPr preferRelativeResize="0"/>
          <p:nvPr/>
        </p:nvPicPr>
        <p:blipFill rotWithShape="1">
          <a:blip r:embed="rId6">
            <a:alphaModFix/>
          </a:blip>
          <a:srcRect/>
          <a:stretch/>
        </p:blipFill>
        <p:spPr>
          <a:xfrm>
            <a:off x="2529491" y="1978698"/>
            <a:ext cx="4067405" cy="30230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39"/>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03" name="Google Shape;303;p3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04" name="Google Shape;304;p39"/>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305" name="Google Shape;305;p39"/>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306" name="Google Shape;306;p39"/>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Menambahkan isi Array</a:t>
            </a:r>
            <a:endParaRPr sz="2800" b="0" i="0" u="none" strike="noStrike" cap="none">
              <a:solidFill>
                <a:srgbClr val="243A62"/>
              </a:solidFill>
              <a:latin typeface="Arial"/>
              <a:ea typeface="Arial"/>
              <a:cs typeface="Arial"/>
              <a:sym typeface="Arial"/>
            </a:endParaRPr>
          </a:p>
        </p:txBody>
      </p:sp>
      <p:sp>
        <p:nvSpPr>
          <p:cNvPr id="307" name="Google Shape;307;p39"/>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p:txBody>
      </p:sp>
      <p:pic>
        <p:nvPicPr>
          <p:cNvPr id="308" name="Google Shape;308;p39"/>
          <p:cNvPicPr preferRelativeResize="0"/>
          <p:nvPr/>
        </p:nvPicPr>
        <p:blipFill rotWithShape="1">
          <a:blip r:embed="rId6">
            <a:alphaModFix/>
          </a:blip>
          <a:srcRect/>
          <a:stretch/>
        </p:blipFill>
        <p:spPr>
          <a:xfrm>
            <a:off x="1240105" y="1416946"/>
            <a:ext cx="6646177" cy="310093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0"/>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14" name="Google Shape;314;p4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15" name="Google Shape;315;p40"/>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316" name="Google Shape;316;p40"/>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317" name="Google Shape;317;p40"/>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Menambahkan isi Array</a:t>
            </a:r>
            <a:endParaRPr sz="2800" b="0" i="0" u="none" strike="noStrike" cap="none">
              <a:solidFill>
                <a:srgbClr val="243A62"/>
              </a:solidFill>
              <a:latin typeface="Arial"/>
              <a:ea typeface="Arial"/>
              <a:cs typeface="Arial"/>
              <a:sym typeface="Arial"/>
            </a:endParaRPr>
          </a:p>
        </p:txBody>
      </p:sp>
      <p:sp>
        <p:nvSpPr>
          <p:cNvPr id="318" name="Google Shape;318;p40"/>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Apabila kita menambahkan pada indeks yang sudah memiliki isi, maka isinya akan ditindih dengan yang baru.</a:t>
            </a:r>
            <a:endParaRPr/>
          </a:p>
        </p:txBody>
      </p:sp>
      <p:pic>
        <p:nvPicPr>
          <p:cNvPr id="319" name="Google Shape;319;p40"/>
          <p:cNvPicPr preferRelativeResize="0"/>
          <p:nvPr/>
        </p:nvPicPr>
        <p:blipFill rotWithShape="1">
          <a:blip r:embed="rId6">
            <a:alphaModFix/>
          </a:blip>
          <a:srcRect/>
          <a:stretch/>
        </p:blipFill>
        <p:spPr>
          <a:xfrm>
            <a:off x="2174509" y="1602465"/>
            <a:ext cx="4777369" cy="3343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41"/>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25" name="Google Shape;325;p4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26" name="Google Shape;326;p41"/>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327" name="Google Shape;327;p41"/>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328" name="Google Shape;328;p41"/>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Menambahkan isi Array</a:t>
            </a:r>
            <a:endParaRPr sz="2800" b="0" i="0" u="none" strike="noStrike" cap="none">
              <a:solidFill>
                <a:srgbClr val="243A62"/>
              </a:solidFill>
              <a:latin typeface="Arial"/>
              <a:ea typeface="Arial"/>
              <a:cs typeface="Arial"/>
              <a:sym typeface="Arial"/>
            </a:endParaRPr>
          </a:p>
        </p:txBody>
      </p:sp>
      <p:sp>
        <p:nvSpPr>
          <p:cNvPr id="329" name="Google Shape;329;p41"/>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p:txBody>
      </p:sp>
      <p:pic>
        <p:nvPicPr>
          <p:cNvPr id="330" name="Google Shape;330;p41"/>
          <p:cNvPicPr preferRelativeResize="0"/>
          <p:nvPr/>
        </p:nvPicPr>
        <p:blipFill rotWithShape="1">
          <a:blip r:embed="rId6">
            <a:alphaModFix/>
          </a:blip>
          <a:srcRect/>
          <a:stretch/>
        </p:blipFill>
        <p:spPr>
          <a:xfrm>
            <a:off x="1276748" y="1449023"/>
            <a:ext cx="6572891" cy="27070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36" name="Google Shape;336;p4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37" name="Google Shape;337;p42"/>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338" name="Google Shape;338;p42"/>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339" name="Google Shape;339;p42"/>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Array Asosiatif</a:t>
            </a:r>
            <a:endParaRPr sz="2800" b="0" i="0" u="none" strike="noStrike" cap="none">
              <a:solidFill>
                <a:srgbClr val="243A62"/>
              </a:solidFill>
              <a:latin typeface="Arial"/>
              <a:ea typeface="Arial"/>
              <a:cs typeface="Arial"/>
              <a:sym typeface="Arial"/>
            </a:endParaRPr>
          </a:p>
        </p:txBody>
      </p:sp>
      <p:sp>
        <p:nvSpPr>
          <p:cNvPr id="340" name="Google Shape;340;p42"/>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Array asosiatif adalah array yang indeksnya tidak menggunakan nomer atau angka. Indeks array asosiatif berbentuk kata kunci.</a:t>
            </a:r>
            <a:endParaRPr/>
          </a:p>
        </p:txBody>
      </p:sp>
      <p:pic>
        <p:nvPicPr>
          <p:cNvPr id="341" name="Google Shape;341;p42"/>
          <p:cNvPicPr preferRelativeResize="0"/>
          <p:nvPr/>
        </p:nvPicPr>
        <p:blipFill rotWithShape="1">
          <a:blip r:embed="rId6">
            <a:alphaModFix/>
          </a:blip>
          <a:srcRect/>
          <a:stretch/>
        </p:blipFill>
        <p:spPr>
          <a:xfrm>
            <a:off x="1817237" y="1857411"/>
            <a:ext cx="5491914" cy="30413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3"/>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47" name="Google Shape;347;p4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48" name="Google Shape;348;p43"/>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349" name="Google Shape;349;p43"/>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350" name="Google Shape;350;p43"/>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Array Asosiatif</a:t>
            </a:r>
            <a:endParaRPr sz="2800" b="0" i="0" u="none" strike="noStrike" cap="none">
              <a:solidFill>
                <a:srgbClr val="243A62"/>
              </a:solidFill>
              <a:latin typeface="Arial"/>
              <a:ea typeface="Arial"/>
              <a:cs typeface="Arial"/>
              <a:sym typeface="Arial"/>
            </a:endParaRPr>
          </a:p>
        </p:txBody>
      </p:sp>
      <p:sp>
        <p:nvSpPr>
          <p:cNvPr id="351" name="Google Shape;351;p43"/>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p:txBody>
      </p:sp>
      <p:pic>
        <p:nvPicPr>
          <p:cNvPr id="352" name="Google Shape;352;p43"/>
          <p:cNvPicPr preferRelativeResize="0"/>
          <p:nvPr/>
        </p:nvPicPr>
        <p:blipFill rotWithShape="1">
          <a:blip r:embed="rId6">
            <a:alphaModFix/>
          </a:blip>
          <a:srcRect/>
          <a:stretch/>
        </p:blipFill>
        <p:spPr>
          <a:xfrm>
            <a:off x="708777" y="1415587"/>
            <a:ext cx="7708833" cy="32145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44"/>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58" name="Google Shape;358;p4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59" name="Google Shape;359;p44"/>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360" name="Google Shape;360;p44"/>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361" name="Google Shape;361;p44"/>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Array Asosiatif</a:t>
            </a:r>
            <a:endParaRPr sz="2800" b="0" i="0" u="none" strike="noStrike" cap="none">
              <a:solidFill>
                <a:srgbClr val="243A62"/>
              </a:solidFill>
              <a:latin typeface="Arial"/>
              <a:ea typeface="Arial"/>
              <a:cs typeface="Arial"/>
              <a:sym typeface="Arial"/>
            </a:endParaRPr>
          </a:p>
        </p:txBody>
      </p:sp>
      <p:sp>
        <p:nvSpPr>
          <p:cNvPr id="362" name="Google Shape;362;p44"/>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Pada array asosiatif, kita menggunakan tanda = untuk mengasosiasikan sebuah kata kunci dengan isi array.</a:t>
            </a:r>
            <a:endParaRPr/>
          </a:p>
          <a:p>
            <a:pPr marL="0" marR="0" lvl="0" indent="0" algn="just" rtl="0">
              <a:lnSpc>
                <a:spcPct val="10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Selain menggunakan tanda =, kita juga bisa membuat array asosiatif seperti ini:</a:t>
            </a:r>
            <a:endParaRPr/>
          </a:p>
        </p:txBody>
      </p:sp>
      <p:pic>
        <p:nvPicPr>
          <p:cNvPr id="363" name="Google Shape;363;p44"/>
          <p:cNvPicPr preferRelativeResize="0"/>
          <p:nvPr/>
        </p:nvPicPr>
        <p:blipFill rotWithShape="1">
          <a:blip r:embed="rId6">
            <a:alphaModFix/>
          </a:blip>
          <a:srcRect/>
          <a:stretch/>
        </p:blipFill>
        <p:spPr>
          <a:xfrm>
            <a:off x="837258" y="2010352"/>
            <a:ext cx="7451872" cy="24587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45"/>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69" name="Google Shape;369;p4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70" name="Google Shape;370;p45"/>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371" name="Google Shape;371;p45"/>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372" name="Google Shape;372;p45"/>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Array Asosiatif</a:t>
            </a:r>
            <a:endParaRPr sz="2800" b="0" i="0" u="none" strike="noStrike" cap="none">
              <a:solidFill>
                <a:srgbClr val="243A62"/>
              </a:solidFill>
              <a:latin typeface="Arial"/>
              <a:ea typeface="Arial"/>
              <a:cs typeface="Arial"/>
              <a:sym typeface="Arial"/>
            </a:endParaRPr>
          </a:p>
        </p:txBody>
      </p:sp>
      <p:sp>
        <p:nvSpPr>
          <p:cNvPr id="373" name="Google Shape;373;p45"/>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p:txBody>
      </p:sp>
      <p:pic>
        <p:nvPicPr>
          <p:cNvPr id="374" name="Google Shape;374;p45"/>
          <p:cNvPicPr preferRelativeResize="0"/>
          <p:nvPr/>
        </p:nvPicPr>
        <p:blipFill rotWithShape="1">
          <a:blip r:embed="rId6">
            <a:alphaModFix/>
          </a:blip>
          <a:srcRect/>
          <a:stretch/>
        </p:blipFill>
        <p:spPr>
          <a:xfrm>
            <a:off x="889349" y="1422940"/>
            <a:ext cx="7365303" cy="31559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80" name="Google Shape;380;p4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81" name="Google Shape;381;p46"/>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382" name="Google Shape;382;p46"/>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383" name="Google Shape;383;p46"/>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Array Multi Dimensi</a:t>
            </a:r>
            <a:endParaRPr sz="2800" b="0" i="0" u="none" strike="noStrike" cap="none">
              <a:solidFill>
                <a:srgbClr val="243A62"/>
              </a:solidFill>
              <a:latin typeface="Arial"/>
              <a:ea typeface="Arial"/>
              <a:cs typeface="Arial"/>
              <a:sym typeface="Arial"/>
            </a:endParaRPr>
          </a:p>
        </p:txBody>
      </p:sp>
      <p:sp>
        <p:nvSpPr>
          <p:cNvPr id="384" name="Google Shape;384;p46"/>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Array multi dimensi adalah array yang memiliki dimensi lebih dari satu. Biasanya digunakan untuk membuat matrik, graph, dan stuktur data rumit lainnya.</a:t>
            </a:r>
            <a:endParaRPr/>
          </a:p>
        </p:txBody>
      </p:sp>
      <p:pic>
        <p:nvPicPr>
          <p:cNvPr id="385" name="Google Shape;385;p46"/>
          <p:cNvPicPr preferRelativeResize="0"/>
          <p:nvPr/>
        </p:nvPicPr>
        <p:blipFill rotWithShape="1">
          <a:blip r:embed="rId6">
            <a:alphaModFix/>
          </a:blip>
          <a:srcRect/>
          <a:stretch/>
        </p:blipFill>
        <p:spPr>
          <a:xfrm>
            <a:off x="1559761" y="1634087"/>
            <a:ext cx="6024478" cy="333646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4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91" name="Google Shape;391;p4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92" name="Google Shape;392;p47"/>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393" name="Google Shape;393;p47"/>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394" name="Google Shape;394;p47"/>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Array Multi Dimensi</a:t>
            </a:r>
            <a:endParaRPr sz="2800" b="0" i="0" u="none" strike="noStrike" cap="none">
              <a:solidFill>
                <a:srgbClr val="243A62"/>
              </a:solidFill>
              <a:latin typeface="Arial"/>
              <a:ea typeface="Arial"/>
              <a:cs typeface="Arial"/>
              <a:sym typeface="Arial"/>
            </a:endParaRPr>
          </a:p>
        </p:txBody>
      </p:sp>
      <p:sp>
        <p:nvSpPr>
          <p:cNvPr id="395" name="Google Shape;395;p47"/>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p:txBody>
      </p:sp>
      <p:pic>
        <p:nvPicPr>
          <p:cNvPr id="396" name="Google Shape;396;p47"/>
          <p:cNvPicPr preferRelativeResize="0"/>
          <p:nvPr/>
        </p:nvPicPr>
        <p:blipFill rotWithShape="1">
          <a:blip r:embed="rId6">
            <a:alphaModFix/>
          </a:blip>
          <a:srcRect/>
          <a:stretch/>
        </p:blipFill>
        <p:spPr>
          <a:xfrm>
            <a:off x="649563" y="1448659"/>
            <a:ext cx="7844872" cy="30936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10" name="Google Shape;110;p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11" name="Google Shape;111;p2"/>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112" name="Google Shape;112;p2"/>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113" name="Google Shape;113;p2"/>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Deskripsi Singkat</a:t>
            </a:r>
            <a:endParaRPr sz="2800" b="0" i="0" u="none" strike="noStrike" cap="none">
              <a:solidFill>
                <a:srgbClr val="243A62"/>
              </a:solidFill>
              <a:latin typeface="Arial"/>
              <a:ea typeface="Arial"/>
              <a:cs typeface="Arial"/>
              <a:sym typeface="Arial"/>
            </a:endParaRPr>
          </a:p>
        </p:txBody>
      </p:sp>
      <p:sp>
        <p:nvSpPr>
          <p:cNvPr id="114" name="Google Shape;114;p2"/>
          <p:cNvSpPr txBox="1"/>
          <p:nvPr/>
        </p:nvSpPr>
        <p:spPr>
          <a:xfrm>
            <a:off x="331180" y="876953"/>
            <a:ext cx="8464028" cy="199788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Deskripsi Singkat mengenai Topik</a:t>
            </a:r>
            <a:endParaRPr/>
          </a:p>
          <a:p>
            <a:pPr marL="0" marR="0" lvl="0" indent="0" algn="just" rtl="0">
              <a:lnSpc>
                <a:spcPct val="100000"/>
              </a:lnSpc>
              <a:spcBef>
                <a:spcPts val="0"/>
              </a:spcBef>
              <a:spcAft>
                <a:spcPts val="0"/>
              </a:spcAft>
              <a:buClr>
                <a:srgbClr val="FF0000"/>
              </a:buClr>
              <a:buSzPts val="1500"/>
              <a:buFont typeface="Noto Sans Symbols"/>
              <a:buNone/>
            </a:pPr>
            <a:r>
              <a:rPr lang="en-US" sz="1500" b="0" i="0" u="none" strike="noStrike" cap="none">
                <a:solidFill>
                  <a:srgbClr val="FF0000"/>
                </a:solidFill>
                <a:latin typeface="Arial"/>
                <a:ea typeface="Arial"/>
                <a:cs typeface="Arial"/>
                <a:sym typeface="Arial"/>
              </a:rPr>
              <a:t>Materi Pelatihan ini memfasilitasi pembentukan kompetensi dalam menggunakan prosedur dan fungsi pada aplikasi berbasis web.</a:t>
            </a:r>
            <a:endParaRPr/>
          </a:p>
          <a:p>
            <a:pPr marL="0" marR="0" lvl="0" indent="0" algn="just" rtl="0">
              <a:lnSpc>
                <a:spcPct val="100000"/>
              </a:lnSpc>
              <a:spcBef>
                <a:spcPts val="0"/>
              </a:spcBef>
              <a:spcAft>
                <a:spcPts val="0"/>
              </a:spcAft>
              <a:buClr>
                <a:srgbClr val="002060"/>
              </a:buClr>
              <a:buSzPts val="1500"/>
              <a:buFont typeface="Noto Sans Symbols"/>
              <a:buNone/>
            </a:pPr>
            <a:endParaRPr sz="1500" b="0" i="0" u="none" strike="noStrike" cap="none">
              <a:solidFill>
                <a:srgbClr val="FF0000"/>
              </a:solidFill>
              <a:latin typeface="Arial"/>
              <a:ea typeface="Arial"/>
              <a:cs typeface="Arial"/>
              <a:sym typeface="Arial"/>
            </a:endParaRPr>
          </a:p>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Tujuan Pelatihan</a:t>
            </a: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FF0000"/>
              </a:buClr>
              <a:buSzPts val="1500"/>
              <a:buFont typeface="Noto Sans Symbols"/>
              <a:buNone/>
            </a:pPr>
            <a:r>
              <a:rPr lang="en-US" sz="1500" b="0" i="0" u="none" strike="noStrike" cap="none">
                <a:solidFill>
                  <a:srgbClr val="FF0000"/>
                </a:solidFill>
                <a:latin typeface="Arial"/>
                <a:ea typeface="Arial"/>
                <a:cs typeface="Arial"/>
                <a:sym typeface="Arial"/>
              </a:rPr>
              <a:t>Peserta mampu menggunakan prosedur dan fungsi pada aplikasi berbasis web.</a:t>
            </a:r>
            <a:endParaRPr/>
          </a:p>
          <a:p>
            <a:pPr marL="0" marR="0" lvl="0" indent="0" algn="just" rtl="0">
              <a:lnSpc>
                <a:spcPct val="100000"/>
              </a:lnSpc>
              <a:spcBef>
                <a:spcPts val="0"/>
              </a:spcBef>
              <a:spcAft>
                <a:spcPts val="0"/>
              </a:spcAft>
              <a:buClr>
                <a:srgbClr val="002060"/>
              </a:buClr>
              <a:buSzPts val="1500"/>
              <a:buFont typeface="Noto Sans Symbols"/>
              <a:buNone/>
            </a:pP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Materi Yang akan disampaikan:</a:t>
            </a:r>
            <a:endParaRPr/>
          </a:p>
          <a:p>
            <a:pPr marL="457200" marR="0" lvl="0" indent="-457200" algn="just" rtl="0">
              <a:lnSpc>
                <a:spcPct val="100000"/>
              </a:lnSpc>
              <a:spcBef>
                <a:spcPts val="0"/>
              </a:spcBef>
              <a:spcAft>
                <a:spcPts val="0"/>
              </a:spcAft>
              <a:buClr>
                <a:srgbClr val="17347D"/>
              </a:buClr>
              <a:buSzPts val="1500"/>
              <a:buFont typeface="Arial"/>
              <a:buAutoNum type="arabicPeriod"/>
            </a:pPr>
            <a:r>
              <a:rPr lang="en-US" sz="1500" b="0" i="0" u="none" strike="noStrike" cap="none">
                <a:solidFill>
                  <a:srgbClr val="17347D"/>
                </a:solidFill>
                <a:latin typeface="Arial"/>
                <a:ea typeface="Arial"/>
                <a:cs typeface="Arial"/>
                <a:sym typeface="Arial"/>
              </a:rPr>
              <a:t>Dimensi array telah ditentukan</a:t>
            </a:r>
            <a:endParaRPr sz="1500" b="0" i="0" u="none" strike="noStrike" cap="none">
              <a:solidFill>
                <a:srgbClr val="17347D"/>
              </a:solidFill>
              <a:latin typeface="Arial"/>
              <a:ea typeface="Arial"/>
              <a:cs typeface="Arial"/>
              <a:sym typeface="Arial"/>
            </a:endParaRPr>
          </a:p>
          <a:p>
            <a:pPr marL="457200" marR="0" lvl="0" indent="-457200" algn="just" rtl="0">
              <a:lnSpc>
                <a:spcPct val="100000"/>
              </a:lnSpc>
              <a:spcBef>
                <a:spcPts val="0"/>
              </a:spcBef>
              <a:spcAft>
                <a:spcPts val="0"/>
              </a:spcAft>
              <a:buClr>
                <a:srgbClr val="17347D"/>
              </a:buClr>
              <a:buSzPts val="1500"/>
              <a:buFont typeface="Arial"/>
              <a:buAutoNum type="arabicPeriod"/>
            </a:pPr>
            <a:r>
              <a:rPr lang="en-US" sz="1500" b="0" i="0" u="none" strike="noStrike" cap="none">
                <a:solidFill>
                  <a:srgbClr val="17347D"/>
                </a:solidFill>
                <a:latin typeface="Arial"/>
                <a:ea typeface="Arial"/>
                <a:cs typeface="Arial"/>
                <a:sym typeface="Arial"/>
              </a:rPr>
              <a:t>Tipe data array telah ditentukan.</a:t>
            </a:r>
            <a:endParaRPr/>
          </a:p>
          <a:p>
            <a:pPr marL="457200" marR="0" lvl="0" indent="-457200" algn="just" rtl="0">
              <a:lnSpc>
                <a:spcPct val="100000"/>
              </a:lnSpc>
              <a:spcBef>
                <a:spcPts val="0"/>
              </a:spcBef>
              <a:spcAft>
                <a:spcPts val="0"/>
              </a:spcAft>
              <a:buClr>
                <a:srgbClr val="17347D"/>
              </a:buClr>
              <a:buSzPts val="1500"/>
              <a:buFont typeface="Arial"/>
              <a:buAutoNum type="arabicPeriod"/>
            </a:pPr>
            <a:r>
              <a:rPr lang="en-US" sz="1500" b="0" i="0" u="none" strike="noStrike" cap="none">
                <a:solidFill>
                  <a:srgbClr val="17347D"/>
                </a:solidFill>
                <a:latin typeface="Arial"/>
                <a:ea typeface="Arial"/>
                <a:cs typeface="Arial"/>
                <a:sym typeface="Arial"/>
              </a:rPr>
              <a:t>Panjang array telah ditentukan.</a:t>
            </a:r>
            <a:endParaRPr/>
          </a:p>
          <a:p>
            <a:pPr marL="457200" marR="0" lvl="0" indent="-457200" algn="just" rtl="0">
              <a:lnSpc>
                <a:spcPct val="100000"/>
              </a:lnSpc>
              <a:spcBef>
                <a:spcPts val="0"/>
              </a:spcBef>
              <a:spcAft>
                <a:spcPts val="0"/>
              </a:spcAft>
              <a:buClr>
                <a:srgbClr val="17347D"/>
              </a:buClr>
              <a:buSzPts val="1500"/>
              <a:buFont typeface="Arial"/>
              <a:buAutoNum type="arabicPeriod"/>
            </a:pPr>
            <a:r>
              <a:rPr lang="en-US" sz="1500" b="0" i="0" u="none" strike="noStrike" cap="none">
                <a:solidFill>
                  <a:srgbClr val="17347D"/>
                </a:solidFill>
                <a:latin typeface="Arial"/>
                <a:ea typeface="Arial"/>
                <a:cs typeface="Arial"/>
                <a:sym typeface="Arial"/>
              </a:rPr>
              <a:t>Pengurutan array telah digunakan.</a:t>
            </a:r>
            <a:endParaRPr/>
          </a:p>
          <a:p>
            <a:pPr marL="0" marR="0" lvl="0" indent="0" algn="just" rtl="0">
              <a:lnSpc>
                <a:spcPct val="100000"/>
              </a:lnSpc>
              <a:spcBef>
                <a:spcPts val="0"/>
              </a:spcBef>
              <a:spcAft>
                <a:spcPts val="0"/>
              </a:spcAft>
              <a:buClr>
                <a:srgbClr val="002060"/>
              </a:buClr>
              <a:buSzPts val="1500"/>
              <a:buFont typeface="Noto Sans Symbols"/>
              <a:buNone/>
            </a:pP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Tugas : </a:t>
            </a:r>
            <a:r>
              <a:rPr lang="en-US" sz="1500" b="1" i="1" u="none" strike="noStrike" cap="none">
                <a:solidFill>
                  <a:srgbClr val="FF0000"/>
                </a:solidFill>
                <a:latin typeface="Arial"/>
                <a:ea typeface="Arial"/>
                <a:cs typeface="Arial"/>
                <a:sym typeface="Arial"/>
              </a:rPr>
              <a:t>membuat program menggunakan array</a:t>
            </a:r>
            <a:endParaRPr/>
          </a:p>
          <a:p>
            <a:pPr marL="0" marR="0" lvl="0" indent="0" algn="just" rtl="0">
              <a:lnSpc>
                <a:spcPct val="100000"/>
              </a:lnSpc>
              <a:spcBef>
                <a:spcPts val="0"/>
              </a:spcBef>
              <a:spcAft>
                <a:spcPts val="0"/>
              </a:spcAft>
              <a:buClr>
                <a:srgbClr val="002060"/>
              </a:buClr>
              <a:buSzPts val="1500"/>
              <a:buFont typeface="Noto Sans Symbols"/>
              <a:buNone/>
            </a:pP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Outcome/Capaian Pelatihan</a:t>
            </a: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FF0000"/>
              </a:buClr>
              <a:buSzPts val="1500"/>
              <a:buFont typeface="Noto Sans Symbols"/>
              <a:buNone/>
            </a:pPr>
            <a:r>
              <a:rPr lang="en-US" sz="1500" b="0" i="0" u="none" strike="noStrike" cap="none">
                <a:solidFill>
                  <a:srgbClr val="FF0000"/>
                </a:solidFill>
                <a:latin typeface="Arial"/>
                <a:ea typeface="Arial"/>
                <a:cs typeface="Arial"/>
                <a:sym typeface="Arial"/>
              </a:rPr>
              <a:t>Peserta Kompeten dalam menggunakan array pada pembuatan aplikasi berbasis web.</a:t>
            </a:r>
            <a:endParaRPr/>
          </a:p>
          <a:p>
            <a:pPr marL="0" marR="0" lvl="0" indent="0" algn="just" rtl="0">
              <a:lnSpc>
                <a:spcPct val="100000"/>
              </a:lnSpc>
              <a:spcBef>
                <a:spcPts val="0"/>
              </a:spcBef>
              <a:spcAft>
                <a:spcPts val="0"/>
              </a:spcAft>
              <a:buClr>
                <a:srgbClr val="002060"/>
              </a:buClr>
              <a:buSzPts val="1500"/>
              <a:buFont typeface="Noto Sans Symbols"/>
              <a:buNone/>
            </a:pPr>
            <a:endParaRPr sz="1500" b="0" i="0" u="none" strike="noStrike" cap="none">
              <a:solidFill>
                <a:srgbClr val="17347D"/>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8"/>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02" name="Google Shape;402;p48"/>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03" name="Google Shape;403;p48"/>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404" name="Google Shape;404;p48"/>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405" name="Google Shape;405;p48"/>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Array Multi Dimensi</a:t>
            </a:r>
            <a:endParaRPr sz="2800" b="0" i="0" u="none" strike="noStrike" cap="none">
              <a:solidFill>
                <a:srgbClr val="243A62"/>
              </a:solidFill>
              <a:latin typeface="Arial"/>
              <a:ea typeface="Arial"/>
              <a:cs typeface="Arial"/>
              <a:sym typeface="Arial"/>
            </a:endParaRPr>
          </a:p>
        </p:txBody>
      </p:sp>
      <p:sp>
        <p:nvSpPr>
          <p:cNvPr id="406" name="Google Shape;406;p48"/>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Mari kita coba contoh yang lain:</a:t>
            </a:r>
            <a:endParaRPr sz="1800" b="0" i="0" u="none" strike="noStrike" cap="none">
              <a:solidFill>
                <a:srgbClr val="002060"/>
              </a:solidFill>
              <a:latin typeface="Arial"/>
              <a:ea typeface="Arial"/>
              <a:cs typeface="Arial"/>
              <a:sym typeface="Arial"/>
            </a:endParaRPr>
          </a:p>
        </p:txBody>
      </p:sp>
      <p:pic>
        <p:nvPicPr>
          <p:cNvPr id="407" name="Google Shape;407;p48"/>
          <p:cNvPicPr preferRelativeResize="0"/>
          <p:nvPr/>
        </p:nvPicPr>
        <p:blipFill rotWithShape="1">
          <a:blip r:embed="rId6">
            <a:alphaModFix/>
          </a:blip>
          <a:srcRect/>
          <a:stretch/>
        </p:blipFill>
        <p:spPr>
          <a:xfrm>
            <a:off x="2188250" y="1388901"/>
            <a:ext cx="4749887" cy="34765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49"/>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13" name="Google Shape;413;p4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14" name="Google Shape;414;p49"/>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415" name="Google Shape;415;p49"/>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416" name="Google Shape;416;p49"/>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Array Multi Dimensi</a:t>
            </a:r>
            <a:endParaRPr sz="2800" b="0" i="0" u="none" strike="noStrike" cap="none">
              <a:solidFill>
                <a:srgbClr val="243A62"/>
              </a:solidFill>
              <a:latin typeface="Arial"/>
              <a:ea typeface="Arial"/>
              <a:cs typeface="Arial"/>
              <a:sym typeface="Arial"/>
            </a:endParaRPr>
          </a:p>
        </p:txBody>
      </p:sp>
      <p:sp>
        <p:nvSpPr>
          <p:cNvPr id="417" name="Google Shape;417;p49"/>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p:txBody>
      </p:sp>
      <p:pic>
        <p:nvPicPr>
          <p:cNvPr id="418" name="Google Shape;418;p49"/>
          <p:cNvPicPr preferRelativeResize="0"/>
          <p:nvPr/>
        </p:nvPicPr>
        <p:blipFill rotWithShape="1">
          <a:blip r:embed="rId6">
            <a:alphaModFix/>
          </a:blip>
          <a:srcRect/>
          <a:stretch/>
        </p:blipFill>
        <p:spPr>
          <a:xfrm>
            <a:off x="1357467" y="1417314"/>
            <a:ext cx="6429066" cy="35722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50"/>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24" name="Google Shape;424;p5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25" name="Google Shape;425;p50"/>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426" name="Google Shape;426;p50"/>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427" name="Google Shape;427;p50"/>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Membuat program untuk akses database</a:t>
            </a:r>
            <a:endParaRPr sz="2400" b="0" i="0" u="none" strike="noStrike" cap="none">
              <a:solidFill>
                <a:srgbClr val="243A62"/>
              </a:solidFill>
              <a:latin typeface="Arial"/>
              <a:ea typeface="Arial"/>
              <a:cs typeface="Arial"/>
              <a:sym typeface="Arial"/>
            </a:endParaRPr>
          </a:p>
        </p:txBody>
      </p:sp>
      <p:sp>
        <p:nvSpPr>
          <p:cNvPr id="428" name="Google Shape;428;p50"/>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Deskripsi Singkat mengenai Topik</a:t>
            </a:r>
            <a:endParaRPr/>
          </a:p>
          <a:p>
            <a:pPr marL="0" marR="0" lvl="0" indent="0" algn="just" rtl="0">
              <a:lnSpc>
                <a:spcPct val="100000"/>
              </a:lnSpc>
              <a:spcBef>
                <a:spcPts val="0"/>
              </a:spcBef>
              <a:spcAft>
                <a:spcPts val="0"/>
              </a:spcAft>
              <a:buClr>
                <a:srgbClr val="FF0000"/>
              </a:buClr>
              <a:buSzPts val="1500"/>
              <a:buFont typeface="Noto Sans Symbols"/>
              <a:buNone/>
            </a:pPr>
            <a:r>
              <a:rPr lang="en-US" sz="1500" b="0" i="0" u="none" strike="noStrike" cap="none">
                <a:solidFill>
                  <a:srgbClr val="FF0000"/>
                </a:solidFill>
                <a:latin typeface="Arial"/>
                <a:ea typeface="Arial"/>
                <a:cs typeface="Arial"/>
                <a:sym typeface="Arial"/>
              </a:rPr>
              <a:t>Materi Pelatihan ini memfasilitasi pembentukan kompetensi dalam membuat program aplikasi berbasis web untuk mengakses file dan database.</a:t>
            </a:r>
            <a:endParaRPr/>
          </a:p>
          <a:p>
            <a:pPr marL="0" marR="0" lvl="0" indent="0" algn="just" rtl="0">
              <a:lnSpc>
                <a:spcPct val="100000"/>
              </a:lnSpc>
              <a:spcBef>
                <a:spcPts val="0"/>
              </a:spcBef>
              <a:spcAft>
                <a:spcPts val="0"/>
              </a:spcAft>
              <a:buClr>
                <a:srgbClr val="002060"/>
              </a:buClr>
              <a:buSzPts val="1500"/>
              <a:buFont typeface="Noto Sans Symbols"/>
              <a:buNone/>
            </a:pPr>
            <a:endParaRPr sz="1500" b="0" i="0" u="none" strike="noStrike" cap="none">
              <a:solidFill>
                <a:srgbClr val="FF0000"/>
              </a:solidFill>
              <a:latin typeface="Arial"/>
              <a:ea typeface="Arial"/>
              <a:cs typeface="Arial"/>
              <a:sym typeface="Arial"/>
            </a:endParaRPr>
          </a:p>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Tujuan Pelatihan</a:t>
            </a: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FF0000"/>
              </a:buClr>
              <a:buSzPts val="1500"/>
              <a:buFont typeface="Noto Sans Symbols"/>
              <a:buNone/>
            </a:pPr>
            <a:r>
              <a:rPr lang="en-US" sz="1500" b="0" i="0" u="none" strike="noStrike" cap="none">
                <a:solidFill>
                  <a:srgbClr val="FF0000"/>
                </a:solidFill>
                <a:latin typeface="Arial"/>
                <a:ea typeface="Arial"/>
                <a:cs typeface="Arial"/>
                <a:sym typeface="Arial"/>
              </a:rPr>
              <a:t>Peserta mampu membuat program aplikasi berbasis web untuk mengakses file dan database.</a:t>
            </a:r>
            <a:endParaRPr/>
          </a:p>
          <a:p>
            <a:pPr marL="0" marR="0" lvl="0" indent="0" algn="just" rtl="0">
              <a:lnSpc>
                <a:spcPct val="100000"/>
              </a:lnSpc>
              <a:spcBef>
                <a:spcPts val="0"/>
              </a:spcBef>
              <a:spcAft>
                <a:spcPts val="0"/>
              </a:spcAft>
              <a:buClr>
                <a:srgbClr val="002060"/>
              </a:buClr>
              <a:buSzPts val="1500"/>
              <a:buFont typeface="Noto Sans Symbols"/>
              <a:buNone/>
            </a:pP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Materi Yang akan disampaikan:</a:t>
            </a:r>
            <a:endParaRPr/>
          </a:p>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5.1. Program untuk mengakses (menulis dan membaca) file</a:t>
            </a: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5.2. Program untuk mengakses (menulis dan membaca) database</a:t>
            </a: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002060"/>
              </a:buClr>
              <a:buSzPts val="1500"/>
              <a:buFont typeface="Noto Sans Symbols"/>
              <a:buNone/>
            </a:pP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002060"/>
              </a:buClr>
              <a:buSzPts val="1500"/>
              <a:buFont typeface="Noto Sans Symbols"/>
              <a:buNone/>
            </a:pP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Tugas : </a:t>
            </a:r>
            <a:r>
              <a:rPr lang="en-US" sz="1500" b="1" i="1" u="none" strike="noStrike" cap="none">
                <a:solidFill>
                  <a:srgbClr val="FF0000"/>
                </a:solidFill>
                <a:latin typeface="Arial"/>
                <a:ea typeface="Arial"/>
                <a:cs typeface="Arial"/>
                <a:sym typeface="Arial"/>
              </a:rPr>
              <a:t>membuat program untuk mengakses file dan database</a:t>
            </a:r>
            <a:endParaRPr/>
          </a:p>
          <a:p>
            <a:pPr marL="0" marR="0" lvl="0" indent="0" algn="just" rtl="0">
              <a:lnSpc>
                <a:spcPct val="100000"/>
              </a:lnSpc>
              <a:spcBef>
                <a:spcPts val="0"/>
              </a:spcBef>
              <a:spcAft>
                <a:spcPts val="0"/>
              </a:spcAft>
              <a:buClr>
                <a:srgbClr val="002060"/>
              </a:buClr>
              <a:buSzPts val="1500"/>
              <a:buFont typeface="Noto Sans Symbols"/>
              <a:buNone/>
            </a:pP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17347D"/>
              </a:buClr>
              <a:buSzPts val="1500"/>
              <a:buFont typeface="Noto Sans Symbols"/>
              <a:buNone/>
            </a:pPr>
            <a:r>
              <a:rPr lang="en-US" sz="1500" b="0" i="0" u="none" strike="noStrike" cap="none">
                <a:solidFill>
                  <a:srgbClr val="17347D"/>
                </a:solidFill>
                <a:latin typeface="Arial"/>
                <a:ea typeface="Arial"/>
                <a:cs typeface="Arial"/>
                <a:sym typeface="Arial"/>
              </a:rPr>
              <a:t>Outcome/Capaian Pelatihan</a:t>
            </a:r>
            <a:endParaRPr sz="1500" b="0" i="0" u="none" strike="noStrike" cap="none">
              <a:solidFill>
                <a:srgbClr val="17347D"/>
              </a:solidFill>
              <a:latin typeface="Arial"/>
              <a:ea typeface="Arial"/>
              <a:cs typeface="Arial"/>
              <a:sym typeface="Arial"/>
            </a:endParaRPr>
          </a:p>
          <a:p>
            <a:pPr marL="0" marR="0" lvl="0" indent="0" algn="just" rtl="0">
              <a:lnSpc>
                <a:spcPct val="100000"/>
              </a:lnSpc>
              <a:spcBef>
                <a:spcPts val="0"/>
              </a:spcBef>
              <a:spcAft>
                <a:spcPts val="0"/>
              </a:spcAft>
              <a:buClr>
                <a:srgbClr val="FF0000"/>
              </a:buClr>
              <a:buSzPts val="1500"/>
              <a:buFont typeface="Noto Sans Symbols"/>
              <a:buNone/>
            </a:pPr>
            <a:r>
              <a:rPr lang="en-US" sz="1500" b="0" i="0" u="none" strike="noStrike" cap="none">
                <a:solidFill>
                  <a:srgbClr val="FF0000"/>
                </a:solidFill>
                <a:latin typeface="Arial"/>
                <a:ea typeface="Arial"/>
                <a:cs typeface="Arial"/>
                <a:sym typeface="Arial"/>
              </a:rPr>
              <a:t>Peserta Kompeten dalam membuat program aplikasi berbasis web untuk mengakses file</a:t>
            </a:r>
            <a:endParaRPr/>
          </a:p>
          <a:p>
            <a:pPr marL="0" marR="0" lvl="0" indent="0" algn="just" rtl="0">
              <a:lnSpc>
                <a:spcPct val="100000"/>
              </a:lnSpc>
              <a:spcBef>
                <a:spcPts val="0"/>
              </a:spcBef>
              <a:spcAft>
                <a:spcPts val="0"/>
              </a:spcAft>
              <a:buClr>
                <a:srgbClr val="002060"/>
              </a:buClr>
              <a:buSzPts val="1500"/>
              <a:buFont typeface="Noto Sans Symbols"/>
              <a:buNone/>
            </a:pPr>
            <a:endParaRPr sz="1500" b="0" i="0" u="none" strike="noStrike" cap="none">
              <a:solidFill>
                <a:srgbClr val="17347D"/>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51"/>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34" name="Google Shape;434;p5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35" name="Google Shape;435;p51"/>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436" name="Google Shape;436;p51"/>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437" name="Google Shape;437;p51"/>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Operasi File pada PHP</a:t>
            </a:r>
            <a:endParaRPr sz="2800" b="0" i="0" u="none" strike="noStrike" cap="none">
              <a:solidFill>
                <a:srgbClr val="243A62"/>
              </a:solidFill>
              <a:latin typeface="Arial"/>
              <a:ea typeface="Arial"/>
              <a:cs typeface="Arial"/>
              <a:sym typeface="Arial"/>
            </a:endParaRPr>
          </a:p>
        </p:txBody>
      </p:sp>
      <p:sp>
        <p:nvSpPr>
          <p:cNvPr id="438" name="Google Shape;438;p51"/>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PHP memiliki beberapa fungsi untuk:</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Membuka file</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Menulis data ke dalam file</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Membaca data dari file</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Menutup file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5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44" name="Google Shape;444;p5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45" name="Google Shape;445;p52"/>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446" name="Google Shape;446;p52"/>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447" name="Google Shape;447;p52"/>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Membuka FIle</a:t>
            </a:r>
            <a:endParaRPr sz="2800" b="0" i="0" u="none" strike="noStrike" cap="none">
              <a:solidFill>
                <a:srgbClr val="243A62"/>
              </a:solidFill>
              <a:latin typeface="Arial"/>
              <a:ea typeface="Arial"/>
              <a:cs typeface="Arial"/>
              <a:sym typeface="Arial"/>
            </a:endParaRPr>
          </a:p>
        </p:txBody>
      </p:sp>
      <p:sp>
        <p:nvSpPr>
          <p:cNvPr id="448" name="Google Shape;448;p52"/>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Sebelum melakukan operasi file, terlebih dahulu kita buka file yang akan dioperasi.</a:t>
            </a:r>
            <a:endParaRPr/>
          </a:p>
          <a:p>
            <a:pPr marL="0" marR="0" lvl="0" indent="0" algn="just" rtl="0">
              <a:lnSpc>
                <a:spcPct val="10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Gunakan perintah : fopen();</a:t>
            </a:r>
            <a:endParaRPr/>
          </a:p>
          <a:p>
            <a:pPr marL="0" marR="0" lvl="0" indent="0" algn="just" rtl="0">
              <a:lnSpc>
                <a:spcPct val="10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0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Asumsikan kita sudah punya file welcome.txt, yang tentunya satu folder dengan file php kita.</a:t>
            </a:r>
            <a:endParaRPr/>
          </a:p>
        </p:txBody>
      </p:sp>
      <p:pic>
        <p:nvPicPr>
          <p:cNvPr id="449" name="Google Shape;449;p52"/>
          <p:cNvPicPr preferRelativeResize="0"/>
          <p:nvPr/>
        </p:nvPicPr>
        <p:blipFill rotWithShape="1">
          <a:blip r:embed="rId6">
            <a:alphaModFix/>
          </a:blip>
          <a:srcRect/>
          <a:stretch/>
        </p:blipFill>
        <p:spPr>
          <a:xfrm>
            <a:off x="445433" y="1885404"/>
            <a:ext cx="6845634" cy="156983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53"/>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55" name="Google Shape;455;p5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56" name="Google Shape;456;p53"/>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457" name="Google Shape;457;p53"/>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458" name="Google Shape;458;p53"/>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Menutup File</a:t>
            </a:r>
            <a:endParaRPr sz="2800" b="0" i="0" u="none" strike="noStrike" cap="none">
              <a:solidFill>
                <a:srgbClr val="243A62"/>
              </a:solidFill>
              <a:latin typeface="Arial"/>
              <a:ea typeface="Arial"/>
              <a:cs typeface="Arial"/>
              <a:sym typeface="Arial"/>
            </a:endParaRPr>
          </a:p>
        </p:txBody>
      </p:sp>
      <p:sp>
        <p:nvSpPr>
          <p:cNvPr id="459" name="Google Shape;459;p53"/>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Layaknya sebuah rumah, file juga harus ditutup kembali.</a:t>
            </a:r>
            <a:endParaRPr/>
          </a:p>
          <a:p>
            <a:pPr marL="0" marR="0" lvl="0" indent="0" algn="just" rtl="0">
              <a:lnSpc>
                <a:spcPct val="10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Gunakan perintah: fclose();</a:t>
            </a:r>
            <a:endParaRPr/>
          </a:p>
        </p:txBody>
      </p:sp>
      <p:pic>
        <p:nvPicPr>
          <p:cNvPr id="460" name="Google Shape;460;p53"/>
          <p:cNvPicPr preferRelativeResize="0"/>
          <p:nvPr/>
        </p:nvPicPr>
        <p:blipFill rotWithShape="1">
          <a:blip r:embed="rId6">
            <a:alphaModFix/>
          </a:blip>
          <a:srcRect/>
          <a:stretch/>
        </p:blipFill>
        <p:spPr>
          <a:xfrm>
            <a:off x="755370" y="1709792"/>
            <a:ext cx="7633258" cy="226226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54"/>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66" name="Google Shape;466;p5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67" name="Google Shape;467;p54"/>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468" name="Google Shape;468;p54"/>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469" name="Google Shape;469;p54"/>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Operasi Membaca File</a:t>
            </a:r>
            <a:endParaRPr sz="2800" b="0" i="0" u="none" strike="noStrike" cap="none">
              <a:solidFill>
                <a:srgbClr val="243A62"/>
              </a:solidFill>
              <a:latin typeface="Arial"/>
              <a:ea typeface="Arial"/>
              <a:cs typeface="Arial"/>
              <a:sym typeface="Arial"/>
            </a:endParaRPr>
          </a:p>
        </p:txBody>
      </p:sp>
      <p:sp>
        <p:nvSpPr>
          <p:cNvPr id="470" name="Google Shape;470;p54"/>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Sekarang kita akan membaca sebuah file. Misal file welcome.txt.</a:t>
            </a:r>
            <a:endParaRPr/>
          </a:p>
          <a:p>
            <a:pPr marL="0" marR="0" lvl="0" indent="0" algn="just" rtl="0">
              <a:lnSpc>
                <a:spcPct val="10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Kita gunakan perintah : </a:t>
            </a:r>
            <a:r>
              <a:rPr lang="en-US" sz="1800" b="0" i="0" u="none" strike="noStrike" cap="none">
                <a:solidFill>
                  <a:srgbClr val="002060"/>
                </a:solidFill>
                <a:latin typeface="Courier New"/>
                <a:ea typeface="Courier New"/>
                <a:cs typeface="Courier New"/>
                <a:sym typeface="Courier New"/>
              </a:rPr>
              <a:t>fgets(String filename, int length);</a:t>
            </a:r>
            <a:endParaRPr/>
          </a:p>
          <a:p>
            <a:pPr marL="0" marR="0" lvl="0" indent="0" algn="just" rtl="0">
              <a:lnSpc>
                <a:spcPct val="10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Untuk int length, itu hanya opsi saja, menandakan berapa panjang karakter yang kita baca dalam file itu.</a:t>
            </a:r>
            <a:endParaRPr/>
          </a:p>
        </p:txBody>
      </p:sp>
      <p:pic>
        <p:nvPicPr>
          <p:cNvPr id="471" name="Google Shape;471;p54"/>
          <p:cNvPicPr preferRelativeResize="0"/>
          <p:nvPr/>
        </p:nvPicPr>
        <p:blipFill rotWithShape="1">
          <a:blip r:embed="rId6">
            <a:alphaModFix/>
          </a:blip>
          <a:srcRect/>
          <a:stretch/>
        </p:blipFill>
        <p:spPr>
          <a:xfrm>
            <a:off x="1484447" y="2281747"/>
            <a:ext cx="6157494" cy="24219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55"/>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77" name="Google Shape;477;p5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78" name="Google Shape;478;p55"/>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479" name="Google Shape;479;p55"/>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480" name="Google Shape;480;p55"/>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Operasi Membaca File</a:t>
            </a:r>
            <a:endParaRPr sz="2800" b="0" i="0" u="none" strike="noStrike" cap="none">
              <a:solidFill>
                <a:srgbClr val="243A62"/>
              </a:solidFill>
              <a:latin typeface="Arial"/>
              <a:ea typeface="Arial"/>
              <a:cs typeface="Arial"/>
              <a:sym typeface="Arial"/>
            </a:endParaRPr>
          </a:p>
        </p:txBody>
      </p:sp>
      <p:sp>
        <p:nvSpPr>
          <p:cNvPr id="481" name="Google Shape;481;p55"/>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p:txBody>
      </p:sp>
      <p:pic>
        <p:nvPicPr>
          <p:cNvPr id="482" name="Google Shape;482;p55"/>
          <p:cNvPicPr preferRelativeResize="0"/>
          <p:nvPr/>
        </p:nvPicPr>
        <p:blipFill rotWithShape="1">
          <a:blip r:embed="rId6">
            <a:alphaModFix/>
          </a:blip>
          <a:srcRect/>
          <a:stretch/>
        </p:blipFill>
        <p:spPr>
          <a:xfrm>
            <a:off x="548463" y="1314319"/>
            <a:ext cx="8029462" cy="21619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5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88" name="Google Shape;488;p5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89" name="Google Shape;489;p56"/>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490" name="Google Shape;490;p56"/>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491" name="Google Shape;491;p56"/>
          <p:cNvSpPr/>
          <p:nvPr/>
        </p:nvSpPr>
        <p:spPr>
          <a:xfrm>
            <a:off x="331181" y="118750"/>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Membaca File Dengan Tag HTML</a:t>
            </a:r>
            <a:endParaRPr sz="2400" b="0" i="0" u="none" strike="noStrike" cap="none">
              <a:solidFill>
                <a:srgbClr val="243A62"/>
              </a:solidFill>
              <a:latin typeface="Arial"/>
              <a:ea typeface="Arial"/>
              <a:cs typeface="Arial"/>
              <a:sym typeface="Arial"/>
            </a:endParaRPr>
          </a:p>
        </p:txBody>
      </p:sp>
      <p:sp>
        <p:nvSpPr>
          <p:cNvPr id="492" name="Google Shape;492;p56"/>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Misalkan, pada file yang kia baca terdapat tag HTML seperti : b,p,em dan sebagainya.</a:t>
            </a:r>
            <a:endParaRPr/>
          </a:p>
          <a:p>
            <a:pPr marL="0" marR="0" lvl="0" indent="0" algn="just" rtl="0">
              <a:lnSpc>
                <a:spcPct val="15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Kalau kita gunakan perintah pembaca file fgets, tag tersebut akan diterjemahkan oleh browser sebagai tag HTML.</a:t>
            </a:r>
            <a:endParaRPr/>
          </a:p>
          <a:p>
            <a:pPr marL="0" marR="0" lvl="0" indent="0" algn="just" rtl="0">
              <a:lnSpc>
                <a:spcPct val="15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Sehingga jika kita punya file yang isinya bPercobaan/b pasti akan muncul seperti ini: Percobaan.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5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98" name="Google Shape;498;p5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99" name="Google Shape;499;p57"/>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00" name="Google Shape;500;p57"/>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01" name="Google Shape;501;p57"/>
          <p:cNvSpPr/>
          <p:nvPr/>
        </p:nvSpPr>
        <p:spPr>
          <a:xfrm>
            <a:off x="331181" y="118750"/>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Membaca File Dengan Tag HTML</a:t>
            </a:r>
            <a:endParaRPr sz="2400" b="0" i="0" u="none" strike="noStrike" cap="none">
              <a:solidFill>
                <a:srgbClr val="243A62"/>
              </a:solidFill>
              <a:latin typeface="Arial"/>
              <a:ea typeface="Arial"/>
              <a:cs typeface="Arial"/>
              <a:sym typeface="Arial"/>
            </a:endParaRPr>
          </a:p>
        </p:txBody>
      </p:sp>
      <p:sp>
        <p:nvSpPr>
          <p:cNvPr id="502" name="Google Shape;502;p57"/>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Berikut contohnya (usahakan file anda terdapat tag HTML-nya), sebagai contoh pada file welcome2.txt terdapat tag HTML.</a:t>
            </a:r>
            <a:endParaRPr/>
          </a:p>
        </p:txBody>
      </p:sp>
      <p:pic>
        <p:nvPicPr>
          <p:cNvPr id="503" name="Google Shape;503;p57"/>
          <p:cNvPicPr preferRelativeResize="0"/>
          <p:nvPr/>
        </p:nvPicPr>
        <p:blipFill rotWithShape="1">
          <a:blip r:embed="rId6">
            <a:alphaModFix/>
          </a:blip>
          <a:srcRect/>
          <a:stretch/>
        </p:blipFill>
        <p:spPr>
          <a:xfrm>
            <a:off x="820871" y="1838292"/>
            <a:ext cx="7502257" cy="28568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20" name="Google Shape;120;p2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21" name="Google Shape;121;p22"/>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122" name="Google Shape;122;p22"/>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123" name="Google Shape;123;p22"/>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Apa Itu Array?</a:t>
            </a:r>
            <a:endParaRPr sz="2800" b="0" i="0" u="none" strike="noStrike" cap="none">
              <a:solidFill>
                <a:srgbClr val="243A62"/>
              </a:solidFill>
              <a:latin typeface="Arial"/>
              <a:ea typeface="Arial"/>
              <a:cs typeface="Arial"/>
              <a:sym typeface="Arial"/>
            </a:endParaRPr>
          </a:p>
        </p:txBody>
      </p:sp>
      <p:sp>
        <p:nvSpPr>
          <p:cNvPr id="124" name="Google Shape;124;p22"/>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Sebelum masuk ke Array, perhatikan program berikut ini:</a:t>
            </a:r>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Apakah boleh seperti itu?</a:t>
            </a:r>
            <a:endParaRPr/>
          </a:p>
          <a:p>
            <a:pPr marL="0" marR="0" lvl="0" indent="0" algn="just" rtl="0">
              <a:lnSpc>
                <a:spcPct val="15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Bagaimana kalau ada 100 produk, apakah kita akan membut variabel sebanyak 100 dan melakukan echo sebanyak 100x? </a:t>
            </a:r>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p:txBody>
      </p:sp>
      <p:pic>
        <p:nvPicPr>
          <p:cNvPr id="125" name="Google Shape;125;p22"/>
          <p:cNvPicPr preferRelativeResize="0"/>
          <p:nvPr/>
        </p:nvPicPr>
        <p:blipFill rotWithShape="1">
          <a:blip r:embed="rId6">
            <a:alphaModFix/>
          </a:blip>
          <a:srcRect/>
          <a:stretch/>
        </p:blipFill>
        <p:spPr>
          <a:xfrm>
            <a:off x="453841" y="1388373"/>
            <a:ext cx="3704208" cy="188827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58"/>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09" name="Google Shape;509;p58"/>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10" name="Google Shape;510;p58"/>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11" name="Google Shape;511;p58"/>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12" name="Google Shape;512;p58"/>
          <p:cNvSpPr/>
          <p:nvPr/>
        </p:nvSpPr>
        <p:spPr>
          <a:xfrm>
            <a:off x="331181" y="118750"/>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Membaca File Dengan Tag HTML</a:t>
            </a:r>
            <a:endParaRPr sz="2400" b="0" i="0" u="none" strike="noStrike" cap="none">
              <a:solidFill>
                <a:srgbClr val="243A62"/>
              </a:solidFill>
              <a:latin typeface="Arial"/>
              <a:ea typeface="Arial"/>
              <a:cs typeface="Arial"/>
              <a:sym typeface="Arial"/>
            </a:endParaRPr>
          </a:p>
        </p:txBody>
      </p:sp>
      <p:sp>
        <p:nvSpPr>
          <p:cNvPr id="513" name="Google Shape;513;p58"/>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p:txBody>
      </p:sp>
      <p:pic>
        <p:nvPicPr>
          <p:cNvPr id="514" name="Google Shape;514;p58"/>
          <p:cNvPicPr preferRelativeResize="0"/>
          <p:nvPr/>
        </p:nvPicPr>
        <p:blipFill rotWithShape="1">
          <a:blip r:embed="rId6">
            <a:alphaModFix/>
          </a:blip>
          <a:srcRect/>
          <a:stretch/>
        </p:blipFill>
        <p:spPr>
          <a:xfrm>
            <a:off x="500013" y="1425637"/>
            <a:ext cx="8143972" cy="173139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9"/>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20" name="Google Shape;520;p5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21" name="Google Shape;521;p59"/>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22" name="Google Shape;522;p59"/>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23" name="Google Shape;523;p59"/>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Membaca File Tingkat Lanjut</a:t>
            </a:r>
            <a:endParaRPr sz="2800" b="0" i="0" u="none" strike="noStrike" cap="none">
              <a:solidFill>
                <a:srgbClr val="243A62"/>
              </a:solidFill>
              <a:latin typeface="Arial"/>
              <a:ea typeface="Arial"/>
              <a:cs typeface="Arial"/>
              <a:sym typeface="Arial"/>
            </a:endParaRPr>
          </a:p>
        </p:txBody>
      </p:sp>
      <p:sp>
        <p:nvSpPr>
          <p:cNvPr id="524" name="Google Shape;524;p59"/>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p:txBody>
      </p:sp>
      <p:pic>
        <p:nvPicPr>
          <p:cNvPr id="525" name="Google Shape;525;p59"/>
          <p:cNvPicPr preferRelativeResize="0"/>
          <p:nvPr/>
        </p:nvPicPr>
        <p:blipFill rotWithShape="1">
          <a:blip r:embed="rId6">
            <a:alphaModFix/>
          </a:blip>
          <a:srcRect/>
          <a:stretch/>
        </p:blipFill>
        <p:spPr>
          <a:xfrm>
            <a:off x="1327235" y="769264"/>
            <a:ext cx="6489528" cy="42877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60"/>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31" name="Google Shape;531;p6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32" name="Google Shape;532;p60"/>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33" name="Google Shape;533;p60"/>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34" name="Google Shape;534;p60"/>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Membaca File Tingkat Lanjut</a:t>
            </a:r>
            <a:endParaRPr sz="2800" b="0" i="0" u="none" strike="noStrike" cap="none">
              <a:solidFill>
                <a:srgbClr val="243A62"/>
              </a:solidFill>
              <a:latin typeface="Arial"/>
              <a:ea typeface="Arial"/>
              <a:cs typeface="Arial"/>
              <a:sym typeface="Arial"/>
            </a:endParaRPr>
          </a:p>
        </p:txBody>
      </p:sp>
      <p:sp>
        <p:nvSpPr>
          <p:cNvPr id="535" name="Google Shape;535;p60"/>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Output dari program diatas adalah:</a:t>
            </a:r>
            <a:endParaRPr/>
          </a:p>
        </p:txBody>
      </p:sp>
      <p:pic>
        <p:nvPicPr>
          <p:cNvPr id="536" name="Google Shape;536;p60"/>
          <p:cNvPicPr preferRelativeResize="0"/>
          <p:nvPr/>
        </p:nvPicPr>
        <p:blipFill rotWithShape="1">
          <a:blip r:embed="rId6">
            <a:alphaModFix/>
          </a:blip>
          <a:srcRect/>
          <a:stretch/>
        </p:blipFill>
        <p:spPr>
          <a:xfrm>
            <a:off x="453065" y="1397359"/>
            <a:ext cx="8237871" cy="298276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61"/>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42" name="Google Shape;542;p6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43" name="Google Shape;543;p61"/>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44" name="Google Shape;544;p61"/>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45" name="Google Shape;545;p61"/>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Akses Database pada PHP</a:t>
            </a:r>
            <a:endParaRPr sz="2800" b="0" i="0" u="none" strike="noStrike" cap="none">
              <a:solidFill>
                <a:srgbClr val="243A62"/>
              </a:solidFill>
              <a:latin typeface="Arial"/>
              <a:ea typeface="Arial"/>
              <a:cs typeface="Arial"/>
              <a:sym typeface="Arial"/>
            </a:endParaRPr>
          </a:p>
        </p:txBody>
      </p:sp>
      <p:sp>
        <p:nvSpPr>
          <p:cNvPr id="546" name="Google Shape;546;p61"/>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Membuat Koneksi dengan database MySQL</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Menjalankan query MySQL dari PHP</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Menampilkan Data</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Menambahkan Data</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Mengupdate Data</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Menghapus Data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63"/>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63" name="Google Shape;563;p6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64" name="Google Shape;564;p63"/>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65" name="Google Shape;565;p63"/>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66" name="Google Shape;566;p63"/>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Membuat Database</a:t>
            </a:r>
            <a:endParaRPr sz="2800" b="0" i="0" u="none" strike="noStrike" cap="none">
              <a:solidFill>
                <a:srgbClr val="243A62"/>
              </a:solidFill>
              <a:latin typeface="Arial"/>
              <a:ea typeface="Arial"/>
              <a:cs typeface="Arial"/>
              <a:sym typeface="Arial"/>
            </a:endParaRPr>
          </a:p>
        </p:txBody>
      </p:sp>
      <p:sp>
        <p:nvSpPr>
          <p:cNvPr id="567" name="Google Shape;567;p63"/>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dirty="0" err="1">
                <a:solidFill>
                  <a:srgbClr val="002060"/>
                </a:solidFill>
                <a:latin typeface="Arial"/>
                <a:ea typeface="Arial"/>
                <a:cs typeface="Arial"/>
                <a:sym typeface="Arial"/>
              </a:rPr>
              <a:t>Buat</a:t>
            </a:r>
            <a:r>
              <a:rPr lang="en-US" sz="1800" b="0" i="0" u="none" strike="noStrike" cap="none" dirty="0">
                <a:solidFill>
                  <a:srgbClr val="002060"/>
                </a:solidFill>
                <a:latin typeface="Arial"/>
                <a:ea typeface="Arial"/>
                <a:cs typeface="Arial"/>
                <a:sym typeface="Arial"/>
              </a:rPr>
              <a:t> database </a:t>
            </a:r>
            <a:r>
              <a:rPr lang="en-US" sz="1800" b="0" i="0" u="none" strike="noStrike" cap="none" dirty="0" err="1">
                <a:solidFill>
                  <a:srgbClr val="002060"/>
                </a:solidFill>
                <a:latin typeface="Arial"/>
                <a:ea typeface="Arial"/>
                <a:cs typeface="Arial"/>
                <a:sym typeface="Arial"/>
              </a:rPr>
              <a:t>dengan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nama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dbpus</a:t>
            </a:r>
            <a:r>
              <a:rPr lang="en-US" sz="1800" b="0" i="0" u="none" strike="noStrike" cap="none" dirty="0">
                <a:solidFill>
                  <a:srgbClr val="002060"/>
                </a:solidFill>
                <a:latin typeface="Arial"/>
                <a:ea typeface="Arial"/>
                <a:cs typeface="Arial"/>
                <a:sym typeface="Arial"/>
              </a:rPr>
              <a:t>;</a:t>
            </a:r>
            <a:endParaRPr dirty="0"/>
          </a:p>
        </p:txBody>
      </p:sp>
      <p:pic>
        <p:nvPicPr>
          <p:cNvPr id="3" name="Picture 2">
            <a:extLst>
              <a:ext uri="{FF2B5EF4-FFF2-40B4-BE49-F238E27FC236}">
                <a16:creationId xmlns:a16="http://schemas.microsoft.com/office/drawing/2014/main" id="{FC31E1FB-52E8-470B-883D-1A0054FF8686}"/>
              </a:ext>
            </a:extLst>
          </p:cNvPr>
          <p:cNvPicPr>
            <a:picLocks noChangeAspect="1"/>
          </p:cNvPicPr>
          <p:nvPr/>
        </p:nvPicPr>
        <p:blipFill rotWithShape="1">
          <a:blip r:embed="rId6"/>
          <a:srcRect t="4489" b="16461"/>
          <a:stretch/>
        </p:blipFill>
        <p:spPr>
          <a:xfrm>
            <a:off x="2105579" y="1602223"/>
            <a:ext cx="6028565" cy="26806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64"/>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74" name="Google Shape;574;p6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75" name="Google Shape;575;p64"/>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76" name="Google Shape;576;p64"/>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77" name="Google Shape;577;p64"/>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Membuat Database</a:t>
            </a:r>
            <a:endParaRPr sz="2800" b="0" i="0" u="none" strike="noStrike" cap="none">
              <a:solidFill>
                <a:srgbClr val="243A62"/>
              </a:solidFill>
              <a:latin typeface="Arial"/>
              <a:ea typeface="Arial"/>
              <a:cs typeface="Arial"/>
              <a:sym typeface="Arial"/>
            </a:endParaRPr>
          </a:p>
        </p:txBody>
      </p:sp>
      <p:sp>
        <p:nvSpPr>
          <p:cNvPr id="578" name="Google Shape;578;p64"/>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Gunakan database yang sudah dibuat.</a:t>
            </a:r>
            <a:endParaRPr/>
          </a:p>
        </p:txBody>
      </p:sp>
      <p:pic>
        <p:nvPicPr>
          <p:cNvPr id="3" name="Picture 2">
            <a:extLst>
              <a:ext uri="{FF2B5EF4-FFF2-40B4-BE49-F238E27FC236}">
                <a16:creationId xmlns:a16="http://schemas.microsoft.com/office/drawing/2014/main" id="{DB93483E-3C1A-495E-9300-F5432B12CE8B}"/>
              </a:ext>
            </a:extLst>
          </p:cNvPr>
          <p:cNvPicPr>
            <a:picLocks noChangeAspect="1"/>
          </p:cNvPicPr>
          <p:nvPr/>
        </p:nvPicPr>
        <p:blipFill rotWithShape="1">
          <a:blip r:embed="rId6"/>
          <a:srcRect t="4514" b="14719"/>
          <a:stretch/>
        </p:blipFill>
        <p:spPr>
          <a:xfrm>
            <a:off x="1998733" y="1521304"/>
            <a:ext cx="6376524" cy="289694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65"/>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85" name="Google Shape;585;p6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86" name="Google Shape;586;p65"/>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87" name="Google Shape;587;p65"/>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88" name="Google Shape;588;p65"/>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Membuat Database</a:t>
            </a:r>
            <a:endParaRPr sz="2800" b="0" i="0" u="none" strike="noStrike" cap="none">
              <a:solidFill>
                <a:srgbClr val="243A62"/>
              </a:solidFill>
              <a:latin typeface="Arial"/>
              <a:ea typeface="Arial"/>
              <a:cs typeface="Arial"/>
              <a:sym typeface="Arial"/>
            </a:endParaRPr>
          </a:p>
        </p:txBody>
      </p:sp>
      <p:sp>
        <p:nvSpPr>
          <p:cNvPr id="589" name="Google Shape;589;p65"/>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dirty="0" err="1">
                <a:solidFill>
                  <a:srgbClr val="002060"/>
                </a:solidFill>
                <a:latin typeface="Arial"/>
                <a:ea typeface="Arial"/>
                <a:cs typeface="Arial"/>
                <a:sym typeface="Arial"/>
              </a:rPr>
              <a:t>Buat</a:t>
            </a:r>
            <a:r>
              <a:rPr lang="en-US" sz="1800" b="0" i="0" u="none" strike="noStrike" cap="none" dirty="0">
                <a:solidFill>
                  <a:srgbClr val="002060"/>
                </a:solidFill>
                <a:latin typeface="Arial"/>
                <a:ea typeface="Arial"/>
                <a:cs typeface="Arial"/>
                <a:sym typeface="Arial"/>
              </a:rPr>
              <a:t> Table </a:t>
            </a:r>
            <a:r>
              <a:rPr lang="en-US" sz="1800" b="0" i="0" u="none" strike="noStrike" cap="none" dirty="0" err="1">
                <a:solidFill>
                  <a:srgbClr val="002060"/>
                </a:solidFill>
                <a:latin typeface="Arial"/>
                <a:ea typeface="Arial"/>
                <a:cs typeface="Arial"/>
                <a:sym typeface="Arial"/>
              </a:rPr>
              <a:t>dengan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cara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menuliskan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nama</a:t>
            </a:r>
            <a:r>
              <a:rPr lang="en-US" sz="1800" b="0" i="0" u="none" strike="noStrike" cap="none" dirty="0">
                <a:solidFill>
                  <a:srgbClr val="002060"/>
                </a:solidFill>
                <a:latin typeface="Arial"/>
                <a:ea typeface="Arial"/>
                <a:cs typeface="Arial"/>
                <a:sym typeface="Arial"/>
              </a:rPr>
              <a:t> table, </a:t>
            </a:r>
            <a:r>
              <a:rPr lang="en-US" sz="1800" b="0" i="0" u="none" strike="noStrike" cap="none" dirty="0" err="1">
                <a:solidFill>
                  <a:srgbClr val="002060"/>
                </a:solidFill>
                <a:latin typeface="Courier New" panose="02070309020205020404" pitchFamily="49" charset="0"/>
                <a:cs typeface="Courier New" panose="02070309020205020404" pitchFamily="49" charset="0"/>
                <a:sym typeface="Arial"/>
              </a:rPr>
              <a:t>tbanggota</a:t>
            </a:r>
            <a:r>
              <a:rPr lang="en-US" sz="1800" b="0" i="0" u="none" strike="noStrike" cap="none" dirty="0">
                <a:solidFill>
                  <a:srgbClr val="002060"/>
                </a:solidFill>
                <a:latin typeface="Arial"/>
                <a:ea typeface="Arial"/>
                <a:cs typeface="Arial"/>
                <a:sym typeface="Arial"/>
              </a:rPr>
              <a:t>, pada </a:t>
            </a:r>
            <a:r>
              <a:rPr lang="en-US" sz="1800" b="0" i="0" u="none" strike="noStrike" cap="none" dirty="0" err="1">
                <a:solidFill>
                  <a:srgbClr val="002060"/>
                </a:solidFill>
                <a:latin typeface="Arial"/>
                <a:ea typeface="Arial"/>
                <a:cs typeface="Arial"/>
                <a:sym typeface="Arial"/>
              </a:rPr>
              <a:t>kolom</a:t>
            </a:r>
            <a:r>
              <a:rPr lang="en-US" sz="1800" b="0" i="0" u="none" strike="noStrike" cap="none" dirty="0">
                <a:solidFill>
                  <a:srgbClr val="002060"/>
                </a:solidFill>
                <a:latin typeface="Arial"/>
                <a:ea typeface="Arial"/>
                <a:cs typeface="Arial"/>
                <a:sym typeface="Arial"/>
              </a:rPr>
              <a:t> table dan </a:t>
            </a:r>
            <a:r>
              <a:rPr lang="en-US" sz="1800" b="0" i="0" u="none" strike="noStrike" cap="none" dirty="0" err="1">
                <a:solidFill>
                  <a:srgbClr val="002060"/>
                </a:solidFill>
                <a:latin typeface="Arial"/>
                <a:ea typeface="Arial"/>
                <a:cs typeface="Arial"/>
                <a:sym typeface="Arial"/>
              </a:rPr>
              <a:t>tuliskan</a:t>
            </a:r>
            <a:r>
              <a:rPr lang="en-US" sz="1800" b="0" i="0" u="none" strike="noStrike" cap="none" dirty="0">
                <a:solidFill>
                  <a:srgbClr val="002060"/>
                </a:solidFill>
                <a:latin typeface="Arial"/>
                <a:ea typeface="Arial"/>
                <a:cs typeface="Arial"/>
                <a:sym typeface="Arial"/>
              </a:rPr>
              <a:t> 5 </a:t>
            </a:r>
            <a:r>
              <a:rPr lang="en-US" sz="1800" b="0" i="0" u="none" strike="noStrike" cap="none" dirty="0" err="1">
                <a:solidFill>
                  <a:srgbClr val="002060"/>
                </a:solidFill>
                <a:latin typeface="Arial"/>
                <a:ea typeface="Arial"/>
                <a:cs typeface="Arial"/>
                <a:sym typeface="Arial"/>
              </a:rPr>
              <a:t>sebagai</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jumlah</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kolomnya</a:t>
            </a:r>
            <a:r>
              <a:rPr lang="en-US" sz="1800" b="0" i="0" u="none" strike="noStrike" cap="none" dirty="0">
                <a:solidFill>
                  <a:srgbClr val="002060"/>
                </a:solidFill>
                <a:latin typeface="Arial"/>
                <a:ea typeface="Arial"/>
                <a:cs typeface="Arial"/>
                <a:sym typeface="Arial"/>
              </a:rPr>
              <a:t>. Lalu </a:t>
            </a:r>
            <a:r>
              <a:rPr lang="en-US" sz="1800" b="0" i="0" u="none" strike="noStrike" cap="none" dirty="0" err="1">
                <a:solidFill>
                  <a:srgbClr val="002060"/>
                </a:solidFill>
                <a:latin typeface="Arial"/>
                <a:ea typeface="Arial"/>
                <a:cs typeface="Arial"/>
                <a:sym typeface="Arial"/>
              </a:rPr>
              <a:t>klik</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tombol</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Kirim</a:t>
            </a:r>
            <a:r>
              <a:rPr lang="en-US" sz="1800" b="0" i="0" u="none" strike="noStrike" cap="none" dirty="0">
                <a:solidFill>
                  <a:srgbClr val="002060"/>
                </a:solidFill>
                <a:latin typeface="Arial"/>
                <a:ea typeface="Arial"/>
                <a:cs typeface="Arial"/>
                <a:sym typeface="Arial"/>
              </a:rPr>
              <a:t>.</a:t>
            </a:r>
            <a:endParaRPr sz="1800" b="0" i="0" u="none" strike="noStrike" cap="none" dirty="0">
              <a:solidFill>
                <a:srgbClr val="002060"/>
              </a:solidFill>
              <a:latin typeface="Arial"/>
              <a:ea typeface="Arial"/>
              <a:cs typeface="Arial"/>
              <a:sym typeface="Arial"/>
            </a:endParaRPr>
          </a:p>
        </p:txBody>
      </p:sp>
      <p:pic>
        <p:nvPicPr>
          <p:cNvPr id="3" name="Picture 2">
            <a:extLst>
              <a:ext uri="{FF2B5EF4-FFF2-40B4-BE49-F238E27FC236}">
                <a16:creationId xmlns:a16="http://schemas.microsoft.com/office/drawing/2014/main" id="{D4A3C3A8-B2F3-4C2C-9787-CABBF133EC08}"/>
              </a:ext>
            </a:extLst>
          </p:cNvPr>
          <p:cNvPicPr>
            <a:picLocks noChangeAspect="1"/>
          </p:cNvPicPr>
          <p:nvPr/>
        </p:nvPicPr>
        <p:blipFill rotWithShape="1">
          <a:blip r:embed="rId6"/>
          <a:srcRect t="5303" b="13995"/>
          <a:stretch/>
        </p:blipFill>
        <p:spPr>
          <a:xfrm>
            <a:off x="2370966" y="1950182"/>
            <a:ext cx="5656332" cy="256770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6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96" name="Google Shape;596;p6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97" name="Google Shape;597;p66"/>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98" name="Google Shape;598;p66"/>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99" name="Google Shape;599;p66"/>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Membuat Database</a:t>
            </a:r>
            <a:endParaRPr sz="2800" b="0" i="0" u="none" strike="noStrike" cap="none">
              <a:solidFill>
                <a:srgbClr val="243A62"/>
              </a:solidFill>
              <a:latin typeface="Arial"/>
              <a:ea typeface="Arial"/>
              <a:cs typeface="Arial"/>
              <a:sym typeface="Arial"/>
            </a:endParaRPr>
          </a:p>
        </p:txBody>
      </p:sp>
      <p:sp>
        <p:nvSpPr>
          <p:cNvPr id="600" name="Google Shape;600;p66"/>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dirty="0" err="1">
                <a:solidFill>
                  <a:srgbClr val="002060"/>
                </a:solidFill>
                <a:latin typeface="Arial"/>
                <a:ea typeface="Arial"/>
                <a:cs typeface="Arial"/>
                <a:sym typeface="Arial"/>
              </a:rPr>
              <a:t>Struktur</a:t>
            </a:r>
            <a:r>
              <a:rPr lang="en-US" sz="1800" b="0" i="0" u="none" strike="noStrike" cap="none" dirty="0">
                <a:solidFill>
                  <a:srgbClr val="002060"/>
                </a:solidFill>
                <a:latin typeface="Arial"/>
                <a:ea typeface="Arial"/>
                <a:cs typeface="Arial"/>
                <a:sym typeface="Arial"/>
              </a:rPr>
              <a:t> Table </a:t>
            </a:r>
            <a:r>
              <a:rPr lang="en-US" sz="1800" b="0" i="0" u="none" strike="noStrike" cap="none" dirty="0" err="1">
                <a:solidFill>
                  <a:srgbClr val="002060"/>
                </a:solidFill>
                <a:latin typeface="Arial"/>
                <a:ea typeface="Arial"/>
                <a:cs typeface="Arial"/>
                <a:sym typeface="Arial"/>
              </a:rPr>
              <a:t>mahasiswa</a:t>
            </a:r>
            <a:r>
              <a:rPr lang="en-US" sz="1800" b="0" i="0" u="none" strike="noStrike" cap="none" dirty="0">
                <a:solidFill>
                  <a:srgbClr val="002060"/>
                </a:solidFill>
                <a:latin typeface="Arial"/>
                <a:ea typeface="Arial"/>
                <a:cs typeface="Arial"/>
                <a:sym typeface="Arial"/>
              </a:rPr>
              <a:t>. Setelah </a:t>
            </a:r>
            <a:r>
              <a:rPr lang="en-US" sz="1800" b="0" i="0" u="none" strike="noStrike" cap="none" dirty="0" err="1">
                <a:solidFill>
                  <a:srgbClr val="002060"/>
                </a:solidFill>
                <a:latin typeface="Arial"/>
                <a:ea typeface="Arial"/>
                <a:cs typeface="Arial"/>
                <a:sym typeface="Arial"/>
              </a:rPr>
              <a:t>selesai</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mengisikan</a:t>
            </a:r>
            <a:r>
              <a:rPr lang="en-US" sz="1800" dirty="0">
                <a:solidFill>
                  <a:srgbClr val="002060"/>
                </a:solidFill>
              </a:rPr>
              <a:t> data </a:t>
            </a:r>
            <a:r>
              <a:rPr lang="en-US" sz="1800" dirty="0" err="1">
                <a:solidFill>
                  <a:srgbClr val="002060"/>
                </a:solidFill>
              </a:rPr>
              <a:t>kolom</a:t>
            </a:r>
            <a:r>
              <a:rPr lang="en-US" sz="1800" dirty="0">
                <a:solidFill>
                  <a:srgbClr val="002060"/>
                </a:solidFill>
              </a:rPr>
              <a:t>, </a:t>
            </a:r>
            <a:r>
              <a:rPr lang="en-US" sz="1800" dirty="0" err="1">
                <a:solidFill>
                  <a:srgbClr val="002060"/>
                </a:solidFill>
              </a:rPr>
              <a:t>klik</a:t>
            </a:r>
            <a:r>
              <a:rPr lang="en-US" sz="1800" dirty="0">
                <a:solidFill>
                  <a:srgbClr val="002060"/>
                </a:solidFill>
              </a:rPr>
              <a:t> </a:t>
            </a:r>
            <a:r>
              <a:rPr lang="en-US" sz="1800" dirty="0" err="1">
                <a:solidFill>
                  <a:srgbClr val="002060"/>
                </a:solidFill>
              </a:rPr>
              <a:t>tombol</a:t>
            </a:r>
            <a:r>
              <a:rPr lang="en-US" sz="1800" dirty="0">
                <a:solidFill>
                  <a:srgbClr val="002060"/>
                </a:solidFill>
              </a:rPr>
              <a:t> </a:t>
            </a:r>
            <a:r>
              <a:rPr lang="en-US" sz="1800" dirty="0" err="1">
                <a:solidFill>
                  <a:srgbClr val="002060"/>
                </a:solidFill>
              </a:rPr>
              <a:t>Simpan</a:t>
            </a:r>
            <a:r>
              <a:rPr lang="en-US" sz="1800" dirty="0">
                <a:solidFill>
                  <a:srgbClr val="002060"/>
                </a:solidFill>
              </a:rPr>
              <a:t>.</a:t>
            </a:r>
            <a:endParaRPr sz="1800" b="0" i="0" u="none" strike="noStrike" cap="none" dirty="0">
              <a:solidFill>
                <a:srgbClr val="002060"/>
              </a:solidFill>
              <a:latin typeface="Arial"/>
              <a:ea typeface="Arial"/>
              <a:cs typeface="Arial"/>
              <a:sym typeface="Arial"/>
            </a:endParaRPr>
          </a:p>
        </p:txBody>
      </p:sp>
      <p:pic>
        <p:nvPicPr>
          <p:cNvPr id="3" name="Picture 2">
            <a:extLst>
              <a:ext uri="{FF2B5EF4-FFF2-40B4-BE49-F238E27FC236}">
                <a16:creationId xmlns:a16="http://schemas.microsoft.com/office/drawing/2014/main" id="{A0425708-760A-4712-A7A4-C0D09EC58953}"/>
              </a:ext>
            </a:extLst>
          </p:cNvPr>
          <p:cNvPicPr>
            <a:picLocks noChangeAspect="1"/>
          </p:cNvPicPr>
          <p:nvPr/>
        </p:nvPicPr>
        <p:blipFill rotWithShape="1">
          <a:blip r:embed="rId6"/>
          <a:srcRect t="5225" b="12409"/>
          <a:stretch/>
        </p:blipFill>
        <p:spPr>
          <a:xfrm>
            <a:off x="1779413" y="1537486"/>
            <a:ext cx="6708297" cy="310804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6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96" name="Google Shape;596;p6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97" name="Google Shape;597;p66"/>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98" name="Google Shape;598;p66"/>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99" name="Google Shape;599;p66"/>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Membuat Database</a:t>
            </a:r>
            <a:endParaRPr sz="2800" b="0" i="0" u="none" strike="noStrike" cap="none">
              <a:solidFill>
                <a:srgbClr val="243A62"/>
              </a:solidFill>
              <a:latin typeface="Arial"/>
              <a:ea typeface="Arial"/>
              <a:cs typeface="Arial"/>
              <a:sym typeface="Arial"/>
            </a:endParaRPr>
          </a:p>
        </p:txBody>
      </p:sp>
      <p:sp>
        <p:nvSpPr>
          <p:cNvPr id="600" name="Google Shape;600;p66"/>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dirty="0">
                <a:solidFill>
                  <a:srgbClr val="002060"/>
                </a:solidFill>
              </a:rPr>
              <a:t>Hasil </a:t>
            </a:r>
            <a:r>
              <a:rPr lang="en-US" sz="1800" dirty="0" err="1">
                <a:solidFill>
                  <a:srgbClr val="002060"/>
                </a:solidFill>
              </a:rPr>
              <a:t>akhir</a:t>
            </a:r>
            <a:r>
              <a:rPr lang="en-US" sz="1800" dirty="0">
                <a:solidFill>
                  <a:srgbClr val="002060"/>
                </a:solidFill>
              </a:rPr>
              <a:t> </a:t>
            </a:r>
            <a:r>
              <a:rPr lang="en-US" sz="1800" dirty="0" err="1">
                <a:solidFill>
                  <a:srgbClr val="002060"/>
                </a:solidFill>
              </a:rPr>
              <a:t>setelah</a:t>
            </a:r>
            <a:r>
              <a:rPr lang="en-US" sz="1800" dirty="0">
                <a:solidFill>
                  <a:srgbClr val="002060"/>
                </a:solidFill>
              </a:rPr>
              <a:t> table </a:t>
            </a:r>
            <a:r>
              <a:rPr lang="en-US" sz="1800" dirty="0" err="1">
                <a:solidFill>
                  <a:srgbClr val="002060"/>
                </a:solidFill>
              </a:rPr>
              <a:t>berhasil</a:t>
            </a:r>
            <a:r>
              <a:rPr lang="en-US" sz="1800" dirty="0">
                <a:solidFill>
                  <a:srgbClr val="002060"/>
                </a:solidFill>
              </a:rPr>
              <a:t> </a:t>
            </a:r>
            <a:r>
              <a:rPr lang="en-US" sz="1800" dirty="0" err="1">
                <a:solidFill>
                  <a:srgbClr val="002060"/>
                </a:solidFill>
              </a:rPr>
              <a:t>dibuat</a:t>
            </a:r>
            <a:r>
              <a:rPr lang="en-US" sz="1800" dirty="0">
                <a:solidFill>
                  <a:srgbClr val="002060"/>
                </a:solidFill>
              </a:rPr>
              <a:t> </a:t>
            </a:r>
            <a:r>
              <a:rPr lang="en-US" sz="1800" dirty="0" err="1">
                <a:solidFill>
                  <a:srgbClr val="002060"/>
                </a:solidFill>
              </a:rPr>
              <a:t>adalah</a:t>
            </a:r>
            <a:r>
              <a:rPr lang="en-US" sz="1800" dirty="0">
                <a:solidFill>
                  <a:srgbClr val="002060"/>
                </a:solidFill>
              </a:rPr>
              <a:t> </a:t>
            </a:r>
            <a:r>
              <a:rPr lang="en-US" sz="1800" dirty="0" err="1">
                <a:solidFill>
                  <a:srgbClr val="002060"/>
                </a:solidFill>
              </a:rPr>
              <a:t>sebagai</a:t>
            </a:r>
            <a:r>
              <a:rPr lang="en-US" sz="1800" dirty="0">
                <a:solidFill>
                  <a:srgbClr val="002060"/>
                </a:solidFill>
              </a:rPr>
              <a:t> </a:t>
            </a:r>
            <a:r>
              <a:rPr lang="en-US" sz="1800" dirty="0" err="1">
                <a:solidFill>
                  <a:srgbClr val="002060"/>
                </a:solidFill>
              </a:rPr>
              <a:t>berikut</a:t>
            </a:r>
            <a:r>
              <a:rPr lang="en-US" sz="1800" dirty="0">
                <a:solidFill>
                  <a:srgbClr val="002060"/>
                </a:solidFill>
              </a:rPr>
              <a:t>;</a:t>
            </a:r>
          </a:p>
          <a:p>
            <a:pPr marL="0" marR="0" lvl="0" indent="0" algn="just" rtl="0">
              <a:lnSpc>
                <a:spcPct val="150000"/>
              </a:lnSpc>
              <a:spcBef>
                <a:spcPts val="0"/>
              </a:spcBef>
              <a:spcAft>
                <a:spcPts val="0"/>
              </a:spcAft>
              <a:buClr>
                <a:srgbClr val="002060"/>
              </a:buClr>
              <a:buSzPts val="810"/>
              <a:buFont typeface="Noto Sans Symbols"/>
              <a:buNone/>
            </a:pPr>
            <a:endParaRPr sz="1800" b="0" i="0" u="none" strike="noStrike" cap="none" dirty="0">
              <a:solidFill>
                <a:srgbClr val="002060"/>
              </a:solidFill>
              <a:latin typeface="Arial"/>
              <a:ea typeface="Arial"/>
              <a:cs typeface="Arial"/>
              <a:sym typeface="Arial"/>
            </a:endParaRPr>
          </a:p>
        </p:txBody>
      </p:sp>
      <p:pic>
        <p:nvPicPr>
          <p:cNvPr id="4" name="Picture 3">
            <a:extLst>
              <a:ext uri="{FF2B5EF4-FFF2-40B4-BE49-F238E27FC236}">
                <a16:creationId xmlns:a16="http://schemas.microsoft.com/office/drawing/2014/main" id="{5B66ADE3-AF13-441A-BE72-A4ECD42286B0}"/>
              </a:ext>
            </a:extLst>
          </p:cNvPr>
          <p:cNvPicPr>
            <a:picLocks noChangeAspect="1"/>
          </p:cNvPicPr>
          <p:nvPr/>
        </p:nvPicPr>
        <p:blipFill rotWithShape="1">
          <a:blip r:embed="rId6"/>
          <a:srcRect t="4952" b="13241"/>
          <a:stretch/>
        </p:blipFill>
        <p:spPr>
          <a:xfrm>
            <a:off x="1838737" y="1497027"/>
            <a:ext cx="6805402" cy="3131617"/>
          </a:xfrm>
          <a:prstGeom prst="rect">
            <a:avLst/>
          </a:prstGeom>
        </p:spPr>
      </p:pic>
    </p:spTree>
    <p:extLst>
      <p:ext uri="{BB962C8B-B14F-4D97-AF65-F5344CB8AC3E}">
        <p14:creationId xmlns:p14="http://schemas.microsoft.com/office/powerpoint/2010/main" val="2559850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606" name="Google Shape;606;p6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607" name="Google Shape;607;p6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08" name="Google Shape;608;p67"/>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609" name="Google Shape;609;p67"/>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610" name="Google Shape;610;p67"/>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Insert Data Dummy</a:t>
            </a:r>
            <a:endParaRPr sz="2800" b="0" i="0" u="none" strike="noStrike" cap="none">
              <a:solidFill>
                <a:srgbClr val="243A62"/>
              </a:solidFill>
              <a:latin typeface="Arial"/>
              <a:ea typeface="Arial"/>
              <a:cs typeface="Arial"/>
              <a:sym typeface="Arial"/>
            </a:endParaRPr>
          </a:p>
        </p:txBody>
      </p:sp>
      <p:sp>
        <p:nvSpPr>
          <p:cNvPr id="611" name="Google Shape;611;p67"/>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dirty="0" err="1">
                <a:solidFill>
                  <a:srgbClr val="002060"/>
                </a:solidFill>
                <a:latin typeface="Verdana"/>
                <a:ea typeface="Verdana"/>
                <a:cs typeface="Verdana"/>
                <a:sym typeface="Verdana"/>
              </a:rPr>
              <a:t>Untuk</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menampilkan</a:t>
            </a:r>
            <a:r>
              <a:rPr lang="en-US" sz="1800" b="0" i="0" u="none" strike="noStrike" cap="none" dirty="0">
                <a:solidFill>
                  <a:srgbClr val="002060"/>
                </a:solidFill>
                <a:latin typeface="Verdana"/>
                <a:ea typeface="Verdana"/>
                <a:cs typeface="Verdana"/>
                <a:sym typeface="Verdana"/>
              </a:rPr>
              <a:t> data </a:t>
            </a:r>
            <a:r>
              <a:rPr lang="en-US" sz="1800" b="0" i="0" u="none" strike="noStrike" cap="none" dirty="0" err="1">
                <a:solidFill>
                  <a:srgbClr val="002060"/>
                </a:solidFill>
                <a:latin typeface="Verdana"/>
                <a:ea typeface="Verdana"/>
                <a:cs typeface="Verdana"/>
                <a:sym typeface="Verdana"/>
              </a:rPr>
              <a:t>tentunya</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kita</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butuh</a:t>
            </a:r>
            <a:r>
              <a:rPr lang="en-US" sz="1800" b="0" i="0" u="none" strike="noStrike" cap="none" dirty="0">
                <a:solidFill>
                  <a:srgbClr val="002060"/>
                </a:solidFill>
                <a:latin typeface="Verdana"/>
                <a:ea typeface="Verdana"/>
                <a:cs typeface="Verdana"/>
                <a:sym typeface="Verdana"/>
              </a:rPr>
              <a:t> data yang </a:t>
            </a:r>
            <a:r>
              <a:rPr lang="en-US" sz="1800" b="0" i="0" u="none" strike="noStrike" cap="none" dirty="0" err="1">
                <a:solidFill>
                  <a:srgbClr val="002060"/>
                </a:solidFill>
                <a:latin typeface="Verdana"/>
                <a:ea typeface="Verdana"/>
                <a:cs typeface="Verdana"/>
                <a:sym typeface="Verdana"/>
              </a:rPr>
              <a:t>akan</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ditampilkan</a:t>
            </a:r>
            <a:r>
              <a:rPr lang="en-US" sz="1800" b="0" i="0" u="none" strike="noStrike" cap="none" dirty="0">
                <a:solidFill>
                  <a:srgbClr val="002060"/>
                </a:solidFill>
                <a:latin typeface="Verdana"/>
                <a:ea typeface="Verdana"/>
                <a:cs typeface="Verdana"/>
                <a:sym typeface="Verdana"/>
              </a:rPr>
              <a:t>, oleh </a:t>
            </a:r>
            <a:r>
              <a:rPr lang="en-US" sz="1800" b="0" i="0" u="none" strike="noStrike" cap="none" dirty="0" err="1">
                <a:solidFill>
                  <a:srgbClr val="002060"/>
                </a:solidFill>
                <a:latin typeface="Verdana"/>
                <a:ea typeface="Verdana"/>
                <a:cs typeface="Verdana"/>
                <a:sym typeface="Verdana"/>
              </a:rPr>
              <a:t>karena</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itu</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kita</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membutuhkan</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beberapa</a:t>
            </a:r>
            <a:r>
              <a:rPr lang="en-US" sz="1800" b="0" i="0" u="none" strike="noStrike" cap="none" dirty="0">
                <a:solidFill>
                  <a:srgbClr val="002060"/>
                </a:solidFill>
                <a:latin typeface="Verdana"/>
                <a:ea typeface="Verdana"/>
                <a:cs typeface="Verdana"/>
                <a:sym typeface="Verdana"/>
              </a:rPr>
              <a:t> sample data </a:t>
            </a:r>
            <a:r>
              <a:rPr lang="en-US" sz="1800" b="0" i="0" u="none" strike="noStrike" cap="none" dirty="0" err="1">
                <a:solidFill>
                  <a:srgbClr val="002060"/>
                </a:solidFill>
                <a:latin typeface="Verdana"/>
                <a:ea typeface="Verdana"/>
                <a:cs typeface="Verdana"/>
                <a:sym typeface="Verdana"/>
              </a:rPr>
              <a:t>untuk</a:t>
            </a:r>
            <a:r>
              <a:rPr lang="en-US" sz="1800" b="0" i="0" u="none" strike="noStrike" cap="none" dirty="0">
                <a:solidFill>
                  <a:srgbClr val="002060"/>
                </a:solidFill>
                <a:latin typeface="Verdana"/>
                <a:ea typeface="Verdana"/>
                <a:cs typeface="Verdana"/>
                <a:sym typeface="Verdana"/>
              </a:rPr>
              <a:t> di </a:t>
            </a:r>
            <a:r>
              <a:rPr lang="en-US" sz="1800" b="0" i="0" u="none" strike="noStrike" cap="none" dirty="0" err="1">
                <a:solidFill>
                  <a:srgbClr val="002060"/>
                </a:solidFill>
                <a:latin typeface="Verdana"/>
                <a:ea typeface="Verdana"/>
                <a:cs typeface="Verdana"/>
                <a:sym typeface="Verdana"/>
              </a:rPr>
              <a:t>tampilkan</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nantinya</a:t>
            </a:r>
            <a:r>
              <a:rPr lang="en-US" sz="1800" b="0" i="0" u="none" strike="noStrike" cap="none" dirty="0">
                <a:solidFill>
                  <a:srgbClr val="002060"/>
                </a:solidFill>
                <a:latin typeface="Verdana"/>
                <a:ea typeface="Verdana"/>
                <a:cs typeface="Verdana"/>
                <a:sym typeface="Verdana"/>
              </a:rPr>
              <a:t>.</a:t>
            </a:r>
            <a:endParaRPr dirty="0"/>
          </a:p>
          <a:p>
            <a:pPr marL="0" marR="0" lvl="0" indent="0" algn="just" rtl="0">
              <a:lnSpc>
                <a:spcPct val="150000"/>
              </a:lnSpc>
              <a:spcBef>
                <a:spcPts val="360"/>
              </a:spcBef>
              <a:spcAft>
                <a:spcPts val="0"/>
              </a:spcAft>
              <a:buClr>
                <a:srgbClr val="002060"/>
              </a:buClr>
              <a:buSzPts val="810"/>
              <a:buFont typeface="Noto Sans Symbols"/>
              <a:buNone/>
            </a:pPr>
            <a:r>
              <a:rPr lang="en-US" sz="1800" b="0" i="0" u="none" strike="noStrike" cap="none" dirty="0" err="1">
                <a:solidFill>
                  <a:srgbClr val="002060"/>
                </a:solidFill>
                <a:latin typeface="Verdana"/>
                <a:ea typeface="Verdana"/>
                <a:cs typeface="Verdana"/>
                <a:sym typeface="Verdana"/>
              </a:rPr>
              <a:t>Silahkan</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masuk</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kedalam</a:t>
            </a:r>
            <a:r>
              <a:rPr lang="en-US" sz="1800" b="0" i="0" u="none" strike="noStrike" cap="none" dirty="0">
                <a:solidFill>
                  <a:srgbClr val="002060"/>
                </a:solidFill>
                <a:latin typeface="Verdana"/>
                <a:ea typeface="Verdana"/>
                <a:cs typeface="Verdana"/>
                <a:sym typeface="Verdana"/>
              </a:rPr>
              <a:t> table yang </a:t>
            </a:r>
            <a:r>
              <a:rPr lang="en-US" sz="1800" b="0" i="0" u="none" strike="noStrike" cap="none" dirty="0" err="1">
                <a:solidFill>
                  <a:srgbClr val="002060"/>
                </a:solidFill>
                <a:latin typeface="Verdana"/>
                <a:ea typeface="Verdana"/>
                <a:cs typeface="Verdana"/>
                <a:sym typeface="Verdana"/>
              </a:rPr>
              <a:t>sudah</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dibuat</a:t>
            </a:r>
            <a:r>
              <a:rPr lang="en-US" sz="1800" b="0" i="0" u="none" strike="noStrike" cap="none" dirty="0">
                <a:solidFill>
                  <a:srgbClr val="002060"/>
                </a:solidFill>
                <a:latin typeface="Verdana"/>
                <a:ea typeface="Verdana"/>
                <a:cs typeface="Verdana"/>
                <a:sym typeface="Verdana"/>
              </a:rPr>
              <a:t>, dan </a:t>
            </a:r>
            <a:r>
              <a:rPr lang="en-US" sz="1800" b="0" i="0" u="none" strike="noStrike" cap="none" dirty="0" err="1">
                <a:solidFill>
                  <a:srgbClr val="002060"/>
                </a:solidFill>
                <a:latin typeface="Verdana"/>
                <a:ea typeface="Verdana"/>
                <a:cs typeface="Verdana"/>
                <a:sym typeface="Verdana"/>
              </a:rPr>
              <a:t>tekan</a:t>
            </a:r>
            <a:r>
              <a:rPr lang="en-US" sz="1800" b="0" i="0" u="none" strike="noStrike" cap="none" dirty="0">
                <a:solidFill>
                  <a:srgbClr val="002060"/>
                </a:solidFill>
                <a:latin typeface="Verdana"/>
                <a:ea typeface="Verdana"/>
                <a:cs typeface="Verdana"/>
                <a:sym typeface="Verdana"/>
              </a:rPr>
              <a:t> tab </a:t>
            </a:r>
            <a:r>
              <a:rPr lang="en-US" sz="1800" b="0" i="0" u="none" strike="noStrike" cap="none" dirty="0" err="1">
                <a:solidFill>
                  <a:srgbClr val="002060"/>
                </a:solidFill>
                <a:latin typeface="Verdana"/>
                <a:ea typeface="Verdana"/>
                <a:cs typeface="Verdana"/>
                <a:sym typeface="Verdana"/>
              </a:rPr>
              <a:t>Tambahkan</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untuk</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memasukan</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beberapa</a:t>
            </a:r>
            <a:r>
              <a:rPr lang="en-US" sz="1800" b="0" i="0" u="none" strike="noStrike" cap="none" dirty="0">
                <a:solidFill>
                  <a:srgbClr val="002060"/>
                </a:solidFill>
                <a:latin typeface="Verdana"/>
                <a:ea typeface="Verdana"/>
                <a:cs typeface="Verdana"/>
                <a:sym typeface="Verdana"/>
              </a:rPr>
              <a:t> record </a:t>
            </a:r>
            <a:r>
              <a:rPr lang="en-US" sz="1800" b="0" i="0" u="none" strike="noStrike" cap="none" dirty="0" err="1">
                <a:solidFill>
                  <a:srgbClr val="002060"/>
                </a:solidFill>
                <a:latin typeface="Verdana"/>
                <a:ea typeface="Verdana"/>
                <a:cs typeface="Verdana"/>
                <a:sym typeface="Verdana"/>
              </a:rPr>
              <a:t>kedalam</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tabel</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Courier New" panose="02070309020205020404" pitchFamily="49" charset="0"/>
                <a:ea typeface="Verdana"/>
                <a:cs typeface="Courier New" panose="02070309020205020404" pitchFamily="49" charset="0"/>
                <a:sym typeface="Verdana"/>
              </a:rPr>
              <a:t>tbanggota</a:t>
            </a:r>
            <a:r>
              <a:rPr lang="en-US" sz="1800" b="0" i="0" u="none" strike="noStrike" cap="none" dirty="0">
                <a:solidFill>
                  <a:srgbClr val="002060"/>
                </a:solidFill>
                <a:latin typeface="Verdana"/>
                <a:ea typeface="Verdana"/>
                <a:cs typeface="Verdana"/>
                <a:sym typeface="Verdana"/>
              </a:rPr>
              <a:t>.</a:t>
            </a:r>
            <a:endParaRPr sz="1800" b="0" i="0" u="none" strike="noStrike" cap="none" dirty="0">
              <a:solidFill>
                <a:srgbClr val="002060"/>
              </a:solidFill>
              <a:latin typeface="Arial"/>
              <a:ea typeface="Arial"/>
              <a:cs typeface="Arial"/>
              <a:sym typeface="Arial"/>
            </a:endParaRPr>
          </a:p>
        </p:txBody>
      </p:sp>
      <p:pic>
        <p:nvPicPr>
          <p:cNvPr id="3" name="Picture 2">
            <a:extLst>
              <a:ext uri="{FF2B5EF4-FFF2-40B4-BE49-F238E27FC236}">
                <a16:creationId xmlns:a16="http://schemas.microsoft.com/office/drawing/2014/main" id="{4BD7A6B2-B37A-4522-A9F5-7D8B4DF5CB47}"/>
              </a:ext>
            </a:extLst>
          </p:cNvPr>
          <p:cNvPicPr>
            <a:picLocks noChangeAspect="1"/>
          </p:cNvPicPr>
          <p:nvPr/>
        </p:nvPicPr>
        <p:blipFill>
          <a:blip r:embed="rId6"/>
          <a:stretch>
            <a:fillRect/>
          </a:stretch>
        </p:blipFill>
        <p:spPr>
          <a:xfrm>
            <a:off x="2686050" y="3472115"/>
            <a:ext cx="3771900" cy="8858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3"/>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31" name="Google Shape;131;p2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2" name="Google Shape;132;p23"/>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133" name="Google Shape;133;p23"/>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134" name="Google Shape;134;p23"/>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Apa Itu Array?</a:t>
            </a:r>
            <a:endParaRPr sz="2800" b="0" i="0" u="none" strike="noStrike" cap="none">
              <a:solidFill>
                <a:srgbClr val="243A62"/>
              </a:solidFill>
              <a:latin typeface="Arial"/>
              <a:ea typeface="Arial"/>
              <a:cs typeface="Arial"/>
              <a:sym typeface="Arial"/>
            </a:endParaRPr>
          </a:p>
        </p:txBody>
      </p:sp>
      <p:sp>
        <p:nvSpPr>
          <p:cNvPr id="135" name="Google Shape;135;p23"/>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Array adalah salah satu struktur data yang berisi sekumpulan data dan memiliki indeks. Indeks digunakan untuk mengakses nilai array.</a:t>
            </a:r>
            <a:endParaRPr/>
          </a:p>
          <a:p>
            <a:pPr marL="0" marR="0" lvl="0" indent="0" algn="just" rtl="0">
              <a:lnSpc>
                <a:spcPct val="15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0" marR="0" lvl="0" indent="0" algn="just" rtl="0">
              <a:lnSpc>
                <a:spcPct val="15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Indeks array selalu dimulai dari nol (0).</a:t>
            </a:r>
            <a:endParaRPr/>
          </a:p>
        </p:txBody>
      </p:sp>
      <p:pic>
        <p:nvPicPr>
          <p:cNvPr id="136" name="Google Shape;136;p23"/>
          <p:cNvPicPr preferRelativeResize="0"/>
          <p:nvPr/>
        </p:nvPicPr>
        <p:blipFill rotWithShape="1">
          <a:blip r:embed="rId6">
            <a:alphaModFix/>
          </a:blip>
          <a:srcRect b="28755"/>
          <a:stretch/>
        </p:blipFill>
        <p:spPr>
          <a:xfrm>
            <a:off x="713836" y="2854489"/>
            <a:ext cx="7698715" cy="160678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6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96" name="Google Shape;596;p6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97" name="Google Shape;597;p66"/>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98" name="Google Shape;598;p66"/>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99" name="Google Shape;599;p66"/>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Membuat Database</a:t>
            </a:r>
            <a:endParaRPr sz="2800" b="0" i="0" u="none" strike="noStrike" cap="none">
              <a:solidFill>
                <a:srgbClr val="243A62"/>
              </a:solidFill>
              <a:latin typeface="Arial"/>
              <a:ea typeface="Arial"/>
              <a:cs typeface="Arial"/>
              <a:sym typeface="Arial"/>
            </a:endParaRPr>
          </a:p>
        </p:txBody>
      </p:sp>
      <p:sp>
        <p:nvSpPr>
          <p:cNvPr id="600" name="Google Shape;600;p66"/>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dirty="0">
                <a:solidFill>
                  <a:srgbClr val="002060"/>
                </a:solidFill>
              </a:rPr>
              <a:t>Masukkan data </a:t>
            </a:r>
            <a:r>
              <a:rPr lang="en-US" sz="1800" dirty="0" err="1">
                <a:solidFill>
                  <a:srgbClr val="002060"/>
                </a:solidFill>
              </a:rPr>
              <a:t>berikut</a:t>
            </a:r>
            <a:r>
              <a:rPr lang="en-US" sz="1800" dirty="0">
                <a:solidFill>
                  <a:srgbClr val="002060"/>
                </a:solidFill>
              </a:rPr>
              <a:t>;</a:t>
            </a:r>
          </a:p>
          <a:p>
            <a:pPr marL="0" marR="0" lvl="0" indent="0" algn="just" rtl="0">
              <a:lnSpc>
                <a:spcPct val="150000"/>
              </a:lnSpc>
              <a:spcBef>
                <a:spcPts val="0"/>
              </a:spcBef>
              <a:spcAft>
                <a:spcPts val="0"/>
              </a:spcAft>
              <a:buClr>
                <a:srgbClr val="002060"/>
              </a:buClr>
              <a:buSzPts val="810"/>
              <a:buFont typeface="Noto Sans Symbols"/>
              <a:buNone/>
            </a:pPr>
            <a:endParaRPr sz="1800" b="0" i="0" u="none" strike="noStrike" cap="none" dirty="0">
              <a:solidFill>
                <a:srgbClr val="002060"/>
              </a:solidFill>
              <a:latin typeface="Arial"/>
              <a:ea typeface="Arial"/>
              <a:cs typeface="Arial"/>
              <a:sym typeface="Arial"/>
            </a:endParaRPr>
          </a:p>
        </p:txBody>
      </p:sp>
      <p:pic>
        <p:nvPicPr>
          <p:cNvPr id="9" name="Picture 8">
            <a:extLst>
              <a:ext uri="{FF2B5EF4-FFF2-40B4-BE49-F238E27FC236}">
                <a16:creationId xmlns:a16="http://schemas.microsoft.com/office/drawing/2014/main" id="{5386CDF2-5364-46E9-A7F7-8B7EB59E0C7C}"/>
              </a:ext>
            </a:extLst>
          </p:cNvPr>
          <p:cNvPicPr>
            <a:picLocks noChangeAspect="1"/>
          </p:cNvPicPr>
          <p:nvPr/>
        </p:nvPicPr>
        <p:blipFill>
          <a:blip r:embed="rId6"/>
          <a:stretch>
            <a:fillRect/>
          </a:stretch>
        </p:blipFill>
        <p:spPr>
          <a:xfrm>
            <a:off x="1000757" y="1611995"/>
            <a:ext cx="7124873" cy="2504581"/>
          </a:xfrm>
          <a:prstGeom prst="rect">
            <a:avLst/>
          </a:prstGeom>
        </p:spPr>
      </p:pic>
    </p:spTree>
    <p:extLst>
      <p:ext uri="{BB962C8B-B14F-4D97-AF65-F5344CB8AC3E}">
        <p14:creationId xmlns:p14="http://schemas.microsoft.com/office/powerpoint/2010/main" val="321550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6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96" name="Google Shape;596;p6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97" name="Google Shape;597;p66"/>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598" name="Google Shape;598;p66"/>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599" name="Google Shape;599;p66"/>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Membuat Database</a:t>
            </a:r>
            <a:endParaRPr sz="2800" b="0" i="0" u="none" strike="noStrike" cap="none">
              <a:solidFill>
                <a:srgbClr val="243A62"/>
              </a:solidFill>
              <a:latin typeface="Arial"/>
              <a:ea typeface="Arial"/>
              <a:cs typeface="Arial"/>
              <a:sym typeface="Arial"/>
            </a:endParaRPr>
          </a:p>
        </p:txBody>
      </p:sp>
      <p:sp>
        <p:nvSpPr>
          <p:cNvPr id="600" name="Google Shape;600;p66"/>
          <p:cNvSpPr txBox="1"/>
          <p:nvPr/>
        </p:nvSpPr>
        <p:spPr>
          <a:xfrm>
            <a:off x="331181" y="868861"/>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dirty="0" err="1">
                <a:solidFill>
                  <a:srgbClr val="002060"/>
                </a:solidFill>
              </a:rPr>
              <a:t>Contoh</a:t>
            </a:r>
            <a:r>
              <a:rPr lang="en-US" sz="1800" dirty="0">
                <a:solidFill>
                  <a:srgbClr val="002060"/>
                </a:solidFill>
              </a:rPr>
              <a:t> proses input data;</a:t>
            </a:r>
          </a:p>
          <a:p>
            <a:pPr marL="0" marR="0" lvl="0" indent="0" algn="just" rtl="0">
              <a:lnSpc>
                <a:spcPct val="150000"/>
              </a:lnSpc>
              <a:spcBef>
                <a:spcPts val="0"/>
              </a:spcBef>
              <a:spcAft>
                <a:spcPts val="0"/>
              </a:spcAft>
              <a:buClr>
                <a:srgbClr val="002060"/>
              </a:buClr>
              <a:buSzPts val="810"/>
              <a:buFont typeface="Noto Sans Symbols"/>
              <a:buNone/>
            </a:pPr>
            <a:endParaRPr lang="en-US" sz="1800" dirty="0">
              <a:solidFill>
                <a:srgbClr val="002060"/>
              </a:solidFill>
            </a:endParaRPr>
          </a:p>
          <a:p>
            <a:pPr marL="0" marR="0" lvl="0" indent="0" algn="just" rtl="0">
              <a:lnSpc>
                <a:spcPct val="150000"/>
              </a:lnSpc>
              <a:spcBef>
                <a:spcPts val="0"/>
              </a:spcBef>
              <a:spcAft>
                <a:spcPts val="0"/>
              </a:spcAft>
              <a:buClr>
                <a:srgbClr val="002060"/>
              </a:buClr>
              <a:buSzPts val="810"/>
              <a:buFont typeface="Noto Sans Symbols"/>
              <a:buNone/>
            </a:pPr>
            <a:endParaRPr sz="1800" b="0" i="0" u="none" strike="noStrike" cap="none" dirty="0">
              <a:solidFill>
                <a:srgbClr val="002060"/>
              </a:solidFill>
              <a:latin typeface="Arial"/>
              <a:ea typeface="Arial"/>
              <a:cs typeface="Arial"/>
              <a:sym typeface="Arial"/>
            </a:endParaRPr>
          </a:p>
        </p:txBody>
      </p:sp>
      <p:pic>
        <p:nvPicPr>
          <p:cNvPr id="3" name="Picture 2">
            <a:extLst>
              <a:ext uri="{FF2B5EF4-FFF2-40B4-BE49-F238E27FC236}">
                <a16:creationId xmlns:a16="http://schemas.microsoft.com/office/drawing/2014/main" id="{BBBCB6A1-2B88-4C3B-B222-D74FC239E382}"/>
              </a:ext>
            </a:extLst>
          </p:cNvPr>
          <p:cNvPicPr>
            <a:picLocks noChangeAspect="1"/>
          </p:cNvPicPr>
          <p:nvPr/>
        </p:nvPicPr>
        <p:blipFill>
          <a:blip r:embed="rId6"/>
          <a:stretch>
            <a:fillRect/>
          </a:stretch>
        </p:blipFill>
        <p:spPr>
          <a:xfrm>
            <a:off x="1513210" y="1716116"/>
            <a:ext cx="6546457" cy="2558523"/>
          </a:xfrm>
          <a:prstGeom prst="rect">
            <a:avLst/>
          </a:prstGeom>
        </p:spPr>
      </p:pic>
    </p:spTree>
    <p:extLst>
      <p:ext uri="{BB962C8B-B14F-4D97-AF65-F5344CB8AC3E}">
        <p14:creationId xmlns:p14="http://schemas.microsoft.com/office/powerpoint/2010/main" val="3594299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68"/>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618" name="Google Shape;618;p68"/>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19" name="Google Shape;619;p68"/>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620" name="Google Shape;620;p68"/>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621" name="Google Shape;621;p68"/>
          <p:cNvSpPr/>
          <p:nvPr/>
        </p:nvSpPr>
        <p:spPr>
          <a:xfrm>
            <a:off x="331181" y="118750"/>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Membuat Koneksi PHP MySQL</a:t>
            </a:r>
            <a:endParaRPr sz="2400" b="0" i="0" u="none" strike="noStrike" cap="none">
              <a:solidFill>
                <a:srgbClr val="243A62"/>
              </a:solidFill>
              <a:latin typeface="Arial"/>
              <a:ea typeface="Arial"/>
              <a:cs typeface="Arial"/>
              <a:sym typeface="Arial"/>
            </a:endParaRPr>
          </a:p>
        </p:txBody>
      </p:sp>
      <p:sp>
        <p:nvSpPr>
          <p:cNvPr id="622" name="Google Shape;622;p68"/>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Verdana"/>
                <a:ea typeface="Verdana"/>
                <a:cs typeface="Verdana"/>
                <a:sym typeface="Verdana"/>
              </a:rPr>
              <a:t>File ini berguna untuk menyimpan settingan konfigurasi dan perintah untuk koneksi ke database menggunakan bahasa pemograman PHP. </a:t>
            </a:r>
            <a:endParaRPr/>
          </a:p>
          <a:p>
            <a:pPr marL="0" marR="0" lvl="0" indent="0" algn="just" rtl="0">
              <a:lnSpc>
                <a:spcPct val="100000"/>
              </a:lnSpc>
              <a:spcBef>
                <a:spcPts val="36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Silahkan buat sebuah file baru dengan nama </a:t>
            </a:r>
            <a:r>
              <a:rPr lang="en-US" sz="1800" b="0" i="0" u="none" strike="noStrike" cap="none">
                <a:solidFill>
                  <a:srgbClr val="002060"/>
                </a:solidFill>
                <a:latin typeface="Courier New"/>
                <a:ea typeface="Courier New"/>
                <a:cs typeface="Courier New"/>
                <a:sym typeface="Courier New"/>
              </a:rPr>
              <a:t>koneksi.php</a:t>
            </a:r>
            <a:r>
              <a:rPr lang="en-US" sz="1800" b="0" i="0" u="none" strike="noStrike" cap="none">
                <a:solidFill>
                  <a:srgbClr val="002060"/>
                </a:solidFill>
                <a:latin typeface="Arial"/>
                <a:ea typeface="Arial"/>
                <a:cs typeface="Arial"/>
                <a:sym typeface="Arial"/>
              </a:rPr>
              <a:t> dan ketikklan script berikut ini :</a:t>
            </a:r>
            <a:endParaRPr/>
          </a:p>
        </p:txBody>
      </p:sp>
      <p:pic>
        <p:nvPicPr>
          <p:cNvPr id="3" name="Picture 2">
            <a:extLst>
              <a:ext uri="{FF2B5EF4-FFF2-40B4-BE49-F238E27FC236}">
                <a16:creationId xmlns:a16="http://schemas.microsoft.com/office/drawing/2014/main" id="{E6F32EE0-5B1A-4A14-9E36-40C16816B361}"/>
              </a:ext>
            </a:extLst>
          </p:cNvPr>
          <p:cNvPicPr>
            <a:picLocks noChangeAspect="1"/>
          </p:cNvPicPr>
          <p:nvPr/>
        </p:nvPicPr>
        <p:blipFill rotWithShape="1">
          <a:blip r:embed="rId6"/>
          <a:srcRect b="11925"/>
          <a:stretch/>
        </p:blipFill>
        <p:spPr>
          <a:xfrm>
            <a:off x="1030248" y="2180671"/>
            <a:ext cx="7613891" cy="262649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69"/>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629" name="Google Shape;629;p6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30" name="Google Shape;630;p69"/>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631" name="Google Shape;631;p69"/>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632" name="Google Shape;632;p69"/>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Menampilkan Data  dari MySQL Dengan PHP</a:t>
            </a:r>
            <a:endParaRPr sz="2400" b="0" i="0" u="none" strike="noStrike" cap="none">
              <a:solidFill>
                <a:srgbClr val="243A62"/>
              </a:solidFill>
              <a:latin typeface="Arial"/>
              <a:ea typeface="Arial"/>
              <a:cs typeface="Arial"/>
              <a:sym typeface="Arial"/>
            </a:endParaRPr>
          </a:p>
        </p:txBody>
      </p:sp>
      <p:sp>
        <p:nvSpPr>
          <p:cNvPr id="633" name="Google Shape;633;p69"/>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Verdana"/>
                <a:ea typeface="Verdana"/>
                <a:cs typeface="Verdana"/>
                <a:sym typeface="Verdana"/>
              </a:rPr>
              <a:t>Silahkan buat file index.php dan ketik program seperti dibawah ini :</a:t>
            </a:r>
            <a:endParaRPr sz="1800" b="0" i="0" u="none" strike="noStrike" cap="none">
              <a:solidFill>
                <a:srgbClr val="002060"/>
              </a:solidFill>
              <a:latin typeface="Arial"/>
              <a:ea typeface="Arial"/>
              <a:cs typeface="Arial"/>
              <a:sym typeface="Arial"/>
            </a:endParaRPr>
          </a:p>
        </p:txBody>
      </p:sp>
      <p:pic>
        <p:nvPicPr>
          <p:cNvPr id="3" name="Picture 2">
            <a:extLst>
              <a:ext uri="{FF2B5EF4-FFF2-40B4-BE49-F238E27FC236}">
                <a16:creationId xmlns:a16="http://schemas.microsoft.com/office/drawing/2014/main" id="{4283B84A-E46A-4360-8E07-2350C1310B7A}"/>
              </a:ext>
            </a:extLst>
          </p:cNvPr>
          <p:cNvPicPr>
            <a:picLocks noChangeAspect="1"/>
          </p:cNvPicPr>
          <p:nvPr/>
        </p:nvPicPr>
        <p:blipFill>
          <a:blip r:embed="rId6"/>
          <a:stretch>
            <a:fillRect/>
          </a:stretch>
        </p:blipFill>
        <p:spPr>
          <a:xfrm>
            <a:off x="348792" y="1289066"/>
            <a:ext cx="4267880" cy="355806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69"/>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629" name="Google Shape;629;p6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30" name="Google Shape;630;p69"/>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631" name="Google Shape;631;p69"/>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632" name="Google Shape;632;p69"/>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Menampilkan Data  dari MySQL Dengan PHP</a:t>
            </a:r>
            <a:endParaRPr sz="2400" b="0" i="0" u="none" strike="noStrike" cap="none">
              <a:solidFill>
                <a:srgbClr val="243A62"/>
              </a:solidFill>
              <a:latin typeface="Arial"/>
              <a:ea typeface="Arial"/>
              <a:cs typeface="Arial"/>
              <a:sym typeface="Arial"/>
            </a:endParaRPr>
          </a:p>
        </p:txBody>
      </p:sp>
      <p:sp>
        <p:nvSpPr>
          <p:cNvPr id="633" name="Google Shape;633;p69"/>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dirty="0" err="1">
                <a:solidFill>
                  <a:srgbClr val="002060"/>
                </a:solidFill>
                <a:latin typeface="Verdana"/>
                <a:ea typeface="Verdana"/>
                <a:cs typeface="Verdana"/>
                <a:sym typeface="Verdana"/>
              </a:rPr>
              <a:t>Silahkan</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buat</a:t>
            </a:r>
            <a:r>
              <a:rPr lang="en-US" sz="1800" b="0" i="0" u="none" strike="noStrike" cap="none" dirty="0">
                <a:solidFill>
                  <a:srgbClr val="002060"/>
                </a:solidFill>
                <a:latin typeface="Verdana"/>
                <a:ea typeface="Verdana"/>
                <a:cs typeface="Verdana"/>
                <a:sym typeface="Verdana"/>
              </a:rPr>
              <a:t> file </a:t>
            </a:r>
            <a:r>
              <a:rPr lang="en-US" sz="1800" b="0" i="0" u="none" strike="noStrike" cap="none" dirty="0" err="1">
                <a:solidFill>
                  <a:srgbClr val="002060"/>
                </a:solidFill>
                <a:latin typeface="Verdana"/>
                <a:ea typeface="Verdana"/>
                <a:cs typeface="Verdana"/>
                <a:sym typeface="Verdana"/>
              </a:rPr>
              <a:t>index.php</a:t>
            </a:r>
            <a:r>
              <a:rPr lang="en-US" sz="1800" b="0" i="0" u="none" strike="noStrike" cap="none" dirty="0">
                <a:solidFill>
                  <a:srgbClr val="002060"/>
                </a:solidFill>
                <a:latin typeface="Verdana"/>
                <a:ea typeface="Verdana"/>
                <a:cs typeface="Verdana"/>
                <a:sym typeface="Verdana"/>
              </a:rPr>
              <a:t> dan </a:t>
            </a:r>
            <a:r>
              <a:rPr lang="en-US" sz="1800" b="0" i="0" u="none" strike="noStrike" cap="none" dirty="0" err="1">
                <a:solidFill>
                  <a:srgbClr val="002060"/>
                </a:solidFill>
                <a:latin typeface="Verdana"/>
                <a:ea typeface="Verdana"/>
                <a:cs typeface="Verdana"/>
                <a:sym typeface="Verdana"/>
              </a:rPr>
              <a:t>ketik</a:t>
            </a:r>
            <a:r>
              <a:rPr lang="en-US" sz="1800" b="0" i="0" u="none" strike="noStrike" cap="none" dirty="0">
                <a:solidFill>
                  <a:srgbClr val="002060"/>
                </a:solidFill>
                <a:latin typeface="Verdana"/>
                <a:ea typeface="Verdana"/>
                <a:cs typeface="Verdana"/>
                <a:sym typeface="Verdana"/>
              </a:rPr>
              <a:t> program </a:t>
            </a:r>
            <a:r>
              <a:rPr lang="en-US" sz="1800" b="0" i="0" u="none" strike="noStrike" cap="none" dirty="0" err="1">
                <a:solidFill>
                  <a:srgbClr val="002060"/>
                </a:solidFill>
                <a:latin typeface="Verdana"/>
                <a:ea typeface="Verdana"/>
                <a:cs typeface="Verdana"/>
                <a:sym typeface="Verdana"/>
              </a:rPr>
              <a:t>seperti</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dibawah</a:t>
            </a:r>
            <a:r>
              <a:rPr lang="en-US" sz="1800" b="0" i="0" u="none" strike="noStrike" cap="none" dirty="0">
                <a:solidFill>
                  <a:srgbClr val="002060"/>
                </a:solidFill>
                <a:latin typeface="Verdana"/>
                <a:ea typeface="Verdana"/>
                <a:cs typeface="Verdana"/>
                <a:sym typeface="Verdana"/>
              </a:rPr>
              <a:t> </a:t>
            </a:r>
            <a:r>
              <a:rPr lang="en-US" sz="1800" b="0" i="0" u="none" strike="noStrike" cap="none" dirty="0" err="1">
                <a:solidFill>
                  <a:srgbClr val="002060"/>
                </a:solidFill>
                <a:latin typeface="Verdana"/>
                <a:ea typeface="Verdana"/>
                <a:cs typeface="Verdana"/>
                <a:sym typeface="Verdana"/>
              </a:rPr>
              <a:t>ini</a:t>
            </a:r>
            <a:r>
              <a:rPr lang="en-US" sz="1800" b="0" i="0" u="none" strike="noStrike" cap="none" dirty="0">
                <a:solidFill>
                  <a:srgbClr val="002060"/>
                </a:solidFill>
                <a:latin typeface="Verdana"/>
                <a:ea typeface="Verdana"/>
                <a:cs typeface="Verdana"/>
                <a:sym typeface="Verdana"/>
              </a:rPr>
              <a:t> (2):</a:t>
            </a:r>
            <a:endParaRPr sz="1800" b="0" i="0" u="none" strike="noStrike" cap="none" dirty="0">
              <a:solidFill>
                <a:srgbClr val="002060"/>
              </a:solidFill>
              <a:latin typeface="Arial"/>
              <a:ea typeface="Arial"/>
              <a:cs typeface="Arial"/>
              <a:sym typeface="Arial"/>
            </a:endParaRPr>
          </a:p>
        </p:txBody>
      </p:sp>
      <p:pic>
        <p:nvPicPr>
          <p:cNvPr id="5" name="Picture 4">
            <a:extLst>
              <a:ext uri="{FF2B5EF4-FFF2-40B4-BE49-F238E27FC236}">
                <a16:creationId xmlns:a16="http://schemas.microsoft.com/office/drawing/2014/main" id="{1F9F371B-A95C-4C6F-8147-AFE21FD8CE8D}"/>
              </a:ext>
            </a:extLst>
          </p:cNvPr>
          <p:cNvPicPr>
            <a:picLocks noChangeAspect="1"/>
          </p:cNvPicPr>
          <p:nvPr/>
        </p:nvPicPr>
        <p:blipFill>
          <a:blip r:embed="rId6"/>
          <a:stretch>
            <a:fillRect/>
          </a:stretch>
        </p:blipFill>
        <p:spPr>
          <a:xfrm>
            <a:off x="365049" y="1299241"/>
            <a:ext cx="6335156" cy="3675654"/>
          </a:xfrm>
          <a:prstGeom prst="rect">
            <a:avLst/>
          </a:prstGeom>
        </p:spPr>
      </p:pic>
    </p:spTree>
    <p:extLst>
      <p:ext uri="{BB962C8B-B14F-4D97-AF65-F5344CB8AC3E}">
        <p14:creationId xmlns:p14="http://schemas.microsoft.com/office/powerpoint/2010/main" val="1467637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p70"/>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640" name="Google Shape;640;p7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41" name="Google Shape;641;p70"/>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642" name="Google Shape;642;p70"/>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643" name="Google Shape;643;p70"/>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Membuat Form Inputan Data Dengan PHP</a:t>
            </a:r>
            <a:endParaRPr sz="2400" b="0" i="0" u="none" strike="noStrike" cap="none">
              <a:solidFill>
                <a:srgbClr val="243A62"/>
              </a:solidFill>
              <a:latin typeface="Arial"/>
              <a:ea typeface="Arial"/>
              <a:cs typeface="Arial"/>
              <a:sym typeface="Arial"/>
            </a:endParaRPr>
          </a:p>
        </p:txBody>
      </p:sp>
      <p:sp>
        <p:nvSpPr>
          <p:cNvPr id="644" name="Google Shape;644;p70"/>
          <p:cNvSpPr txBox="1"/>
          <p:nvPr/>
        </p:nvSpPr>
        <p:spPr>
          <a:xfrm>
            <a:off x="331180" y="876953"/>
            <a:ext cx="2638597"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dirty="0">
                <a:solidFill>
                  <a:srgbClr val="002060"/>
                </a:solidFill>
                <a:latin typeface="Arial"/>
                <a:ea typeface="Arial"/>
                <a:cs typeface="Arial"/>
                <a:sym typeface="Arial"/>
              </a:rPr>
              <a:t>Langkah yang </a:t>
            </a:r>
            <a:r>
              <a:rPr lang="en-US" sz="1800" b="0" i="0" u="none" strike="noStrike" cap="none" dirty="0" err="1">
                <a:solidFill>
                  <a:srgbClr val="002060"/>
                </a:solidFill>
                <a:latin typeface="Arial"/>
                <a:ea typeface="Arial"/>
                <a:cs typeface="Arial"/>
                <a:sym typeface="Arial"/>
              </a:rPr>
              <a:t>pertama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kita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akan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membuat</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sebuah</a:t>
            </a:r>
            <a:r>
              <a:rPr lang="en-US" sz="1800" b="0" i="0" u="none" strike="noStrike" cap="none" dirty="0">
                <a:solidFill>
                  <a:srgbClr val="002060"/>
                </a:solidFill>
                <a:latin typeface="Arial"/>
                <a:ea typeface="Arial"/>
                <a:cs typeface="Arial"/>
                <a:sym typeface="Arial"/>
              </a:rPr>
              <a:t> form </a:t>
            </a:r>
            <a:r>
              <a:rPr lang="en-US" sz="1800" b="0" i="0" u="none" strike="noStrike" cap="none" dirty="0" err="1">
                <a:solidFill>
                  <a:srgbClr val="002060"/>
                </a:solidFill>
                <a:latin typeface="Arial"/>
                <a:ea typeface="Arial"/>
                <a:cs typeface="Arial"/>
                <a:sym typeface="Arial"/>
              </a:rPr>
              <a:t>dengan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nama</a:t>
            </a:r>
            <a:r>
              <a:rPr lang="en-US" sz="1800" b="0" i="0" u="none" strike="noStrike" cap="none" dirty="0">
                <a:solidFill>
                  <a:srgbClr val="002060"/>
                </a:solidFill>
                <a:latin typeface="Arial"/>
                <a:ea typeface="Arial"/>
                <a:cs typeface="Arial"/>
                <a:sym typeface="Arial"/>
              </a:rPr>
              <a:t> file </a:t>
            </a:r>
            <a:r>
              <a:rPr lang="en-US" sz="1800" b="0" i="0" u="none" strike="noStrike" cap="none" dirty="0" err="1">
                <a:solidFill>
                  <a:srgbClr val="002060"/>
                </a:solidFill>
                <a:latin typeface="Courier New"/>
                <a:ea typeface="Courier New"/>
                <a:cs typeface="Courier New"/>
                <a:sym typeface="Courier New"/>
              </a:rPr>
              <a:t>tambah_data.php</a:t>
            </a:r>
            <a:r>
              <a:rPr lang="en-US" sz="1800" b="0" i="0" u="none" strike="noStrike" cap="none" dirty="0">
                <a:solidFill>
                  <a:srgbClr val="002060"/>
                </a:solidFill>
                <a:latin typeface="Arial"/>
                <a:ea typeface="Arial"/>
                <a:cs typeface="Arial"/>
                <a:sym typeface="Arial"/>
              </a:rPr>
              <a:t>, form </a:t>
            </a:r>
            <a:r>
              <a:rPr lang="en-US" sz="1800" b="0" i="0" u="none" strike="noStrike" cap="none" dirty="0" err="1">
                <a:solidFill>
                  <a:srgbClr val="002060"/>
                </a:solidFill>
                <a:latin typeface="Arial"/>
                <a:ea typeface="Arial"/>
                <a:cs typeface="Arial"/>
                <a:sym typeface="Arial"/>
              </a:rPr>
              <a:t>ini</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akan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kita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gunakan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sebagai</a:t>
            </a:r>
            <a:r>
              <a:rPr lang="en-US" sz="1800" b="0" i="0" u="none" strike="noStrike" cap="none" dirty="0">
                <a:solidFill>
                  <a:srgbClr val="002060"/>
                </a:solidFill>
                <a:latin typeface="Arial"/>
                <a:ea typeface="Arial"/>
                <a:cs typeface="Arial"/>
                <a:sym typeface="Arial"/>
              </a:rPr>
              <a:t> interface </a:t>
            </a:r>
            <a:r>
              <a:rPr lang="en-US" sz="1800" b="0" i="0" u="none" strike="noStrike" cap="none" dirty="0" err="1">
                <a:solidFill>
                  <a:srgbClr val="002060"/>
                </a:solidFill>
                <a:latin typeface="Arial"/>
                <a:ea typeface="Arial"/>
                <a:cs typeface="Arial"/>
                <a:sym typeface="Arial"/>
              </a:rPr>
              <a:t>bagi</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pengguna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untuk</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menginputkan</a:t>
            </a:r>
            <a:r>
              <a:rPr lang="en-US" sz="1800" b="0" i="0" u="none" strike="noStrike" cap="none" dirty="0">
                <a:solidFill>
                  <a:srgbClr val="002060"/>
                </a:solidFill>
                <a:latin typeface="Arial"/>
                <a:ea typeface="Arial"/>
                <a:cs typeface="Arial"/>
                <a:sym typeface="Arial"/>
              </a:rPr>
              <a:t> data yang </a:t>
            </a:r>
            <a:r>
              <a:rPr lang="en-US" sz="1800" b="0" i="0" u="none" strike="noStrike" cap="none" dirty="0" err="1">
                <a:solidFill>
                  <a:srgbClr val="002060"/>
                </a:solidFill>
                <a:latin typeface="Arial"/>
                <a:ea typeface="Arial"/>
                <a:cs typeface="Arial"/>
                <a:sym typeface="Arial"/>
              </a:rPr>
              <a:t>akan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disimpan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kedalam</a:t>
            </a:r>
            <a:r>
              <a:rPr lang="en-US" sz="1800" b="0" i="0" u="none" strike="noStrike" cap="none" dirty="0">
                <a:solidFill>
                  <a:srgbClr val="002060"/>
                </a:solidFill>
                <a:latin typeface="Arial"/>
                <a:ea typeface="Arial"/>
                <a:cs typeface="Arial"/>
                <a:sym typeface="Arial"/>
              </a:rPr>
              <a:t> database.</a:t>
            </a:r>
            <a:endParaRPr dirty="0"/>
          </a:p>
        </p:txBody>
      </p:sp>
      <p:pic>
        <p:nvPicPr>
          <p:cNvPr id="3" name="Picture 2">
            <a:extLst>
              <a:ext uri="{FF2B5EF4-FFF2-40B4-BE49-F238E27FC236}">
                <a16:creationId xmlns:a16="http://schemas.microsoft.com/office/drawing/2014/main" id="{2DE5236F-A7F8-4AC2-89CC-890002AC05C3}"/>
              </a:ext>
            </a:extLst>
          </p:cNvPr>
          <p:cNvPicPr>
            <a:picLocks noChangeAspect="1"/>
          </p:cNvPicPr>
          <p:nvPr/>
        </p:nvPicPr>
        <p:blipFill>
          <a:blip r:embed="rId6"/>
          <a:stretch>
            <a:fillRect/>
          </a:stretch>
        </p:blipFill>
        <p:spPr>
          <a:xfrm>
            <a:off x="2969777" y="1068456"/>
            <a:ext cx="5880432" cy="325807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p70"/>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640" name="Google Shape;640;p7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41" name="Google Shape;641;p70"/>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642" name="Google Shape;642;p70"/>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643" name="Google Shape;643;p70"/>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243A62"/>
                </a:solidFill>
                <a:latin typeface="Arial"/>
                <a:ea typeface="Arial"/>
                <a:cs typeface="Arial"/>
                <a:sym typeface="Arial"/>
              </a:rPr>
              <a:t>Membuat</a:t>
            </a:r>
            <a:r>
              <a:rPr lang="en-US" sz="2400" b="1" i="0" u="none" strike="noStrike" cap="none" dirty="0">
                <a:solidFill>
                  <a:srgbClr val="243A62"/>
                </a:solidFill>
                <a:latin typeface="Arial"/>
                <a:ea typeface="Arial"/>
                <a:cs typeface="Arial"/>
                <a:sym typeface="Arial"/>
              </a:rPr>
              <a:t> Form </a:t>
            </a:r>
            <a:r>
              <a:rPr lang="en-US" sz="2400" b="1" i="0" u="none" strike="noStrike" cap="none" dirty="0" err="1">
                <a:solidFill>
                  <a:srgbClr val="243A62"/>
                </a:solidFill>
                <a:latin typeface="Arial"/>
                <a:ea typeface="Arial"/>
                <a:cs typeface="Arial"/>
                <a:sym typeface="Arial"/>
              </a:rPr>
              <a:t>Inputan</a:t>
            </a:r>
            <a:r>
              <a:rPr lang="en-US" sz="2400" b="1" i="0" u="none" strike="noStrike" cap="none" dirty="0">
                <a:solidFill>
                  <a:srgbClr val="243A62"/>
                </a:solidFill>
                <a:latin typeface="Arial"/>
                <a:ea typeface="Arial"/>
                <a:cs typeface="Arial"/>
                <a:sym typeface="Arial"/>
              </a:rPr>
              <a:t> Data </a:t>
            </a:r>
            <a:r>
              <a:rPr lang="en-US" sz="2400" b="1" i="0" u="none" strike="noStrike" cap="none" dirty="0" err="1">
                <a:solidFill>
                  <a:srgbClr val="243A62"/>
                </a:solidFill>
                <a:latin typeface="Arial"/>
                <a:ea typeface="Arial"/>
                <a:cs typeface="Arial"/>
                <a:sym typeface="Arial"/>
              </a:rPr>
              <a:t>Dengan</a:t>
            </a:r>
            <a:r>
              <a:rPr lang="en-US" sz="2400" b="1" i="0" u="none" strike="noStrike" cap="none" dirty="0">
                <a:solidFill>
                  <a:srgbClr val="243A62"/>
                </a:solidFill>
                <a:latin typeface="Arial"/>
                <a:ea typeface="Arial"/>
                <a:cs typeface="Arial"/>
                <a:sym typeface="Arial"/>
              </a:rPr>
              <a:t> PHP (2)</a:t>
            </a:r>
            <a:endParaRPr sz="2400" b="0" i="0" u="none" strike="noStrike" cap="none" dirty="0">
              <a:solidFill>
                <a:srgbClr val="243A62"/>
              </a:solidFill>
              <a:latin typeface="Arial"/>
              <a:ea typeface="Arial"/>
              <a:cs typeface="Arial"/>
              <a:sym typeface="Arial"/>
            </a:endParaRPr>
          </a:p>
        </p:txBody>
      </p:sp>
      <p:pic>
        <p:nvPicPr>
          <p:cNvPr id="4" name="Picture 3">
            <a:extLst>
              <a:ext uri="{FF2B5EF4-FFF2-40B4-BE49-F238E27FC236}">
                <a16:creationId xmlns:a16="http://schemas.microsoft.com/office/drawing/2014/main" id="{13478F04-0803-41ED-8C89-7822491A5BA9}"/>
              </a:ext>
            </a:extLst>
          </p:cNvPr>
          <p:cNvPicPr>
            <a:picLocks noChangeAspect="1"/>
          </p:cNvPicPr>
          <p:nvPr/>
        </p:nvPicPr>
        <p:blipFill>
          <a:blip r:embed="rId6"/>
          <a:stretch>
            <a:fillRect/>
          </a:stretch>
        </p:blipFill>
        <p:spPr>
          <a:xfrm>
            <a:off x="331181" y="972021"/>
            <a:ext cx="7916482" cy="3892270"/>
          </a:xfrm>
          <a:prstGeom prst="rect">
            <a:avLst/>
          </a:prstGeom>
        </p:spPr>
      </p:pic>
    </p:spTree>
    <p:extLst>
      <p:ext uri="{BB962C8B-B14F-4D97-AF65-F5344CB8AC3E}">
        <p14:creationId xmlns:p14="http://schemas.microsoft.com/office/powerpoint/2010/main" val="467404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p70"/>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640" name="Google Shape;640;p7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41" name="Google Shape;641;p70"/>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642" name="Google Shape;642;p70"/>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643" name="Google Shape;643;p70"/>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243A62"/>
                </a:solidFill>
                <a:latin typeface="Arial"/>
                <a:ea typeface="Arial"/>
                <a:cs typeface="Arial"/>
                <a:sym typeface="Arial"/>
              </a:rPr>
              <a:t>Membuat</a:t>
            </a:r>
            <a:r>
              <a:rPr lang="en-US" sz="2400" b="1" i="0" u="none" strike="noStrike" cap="none" dirty="0">
                <a:solidFill>
                  <a:srgbClr val="243A62"/>
                </a:solidFill>
                <a:latin typeface="Arial"/>
                <a:ea typeface="Arial"/>
                <a:cs typeface="Arial"/>
                <a:sym typeface="Arial"/>
              </a:rPr>
              <a:t> Form </a:t>
            </a:r>
            <a:r>
              <a:rPr lang="en-US" sz="2400" b="1" i="0" u="none" strike="noStrike" cap="none" dirty="0" err="1">
                <a:solidFill>
                  <a:srgbClr val="243A62"/>
                </a:solidFill>
                <a:latin typeface="Arial"/>
                <a:ea typeface="Arial"/>
                <a:cs typeface="Arial"/>
                <a:sym typeface="Arial"/>
              </a:rPr>
              <a:t>Inputan</a:t>
            </a:r>
            <a:r>
              <a:rPr lang="en-US" sz="2400" b="1" i="0" u="none" strike="noStrike" cap="none" dirty="0">
                <a:solidFill>
                  <a:srgbClr val="243A62"/>
                </a:solidFill>
                <a:latin typeface="Arial"/>
                <a:ea typeface="Arial"/>
                <a:cs typeface="Arial"/>
                <a:sym typeface="Arial"/>
              </a:rPr>
              <a:t> Data </a:t>
            </a:r>
            <a:r>
              <a:rPr lang="en-US" sz="2400" b="1" i="0" u="none" strike="noStrike" cap="none" dirty="0" err="1">
                <a:solidFill>
                  <a:srgbClr val="243A62"/>
                </a:solidFill>
                <a:latin typeface="Arial"/>
                <a:ea typeface="Arial"/>
                <a:cs typeface="Arial"/>
                <a:sym typeface="Arial"/>
              </a:rPr>
              <a:t>Dengan</a:t>
            </a:r>
            <a:r>
              <a:rPr lang="en-US" sz="2400" b="1" i="0" u="none" strike="noStrike" cap="none" dirty="0">
                <a:solidFill>
                  <a:srgbClr val="243A62"/>
                </a:solidFill>
                <a:latin typeface="Arial"/>
                <a:ea typeface="Arial"/>
                <a:cs typeface="Arial"/>
                <a:sym typeface="Arial"/>
              </a:rPr>
              <a:t> PHP (3) – tag </a:t>
            </a:r>
            <a:r>
              <a:rPr lang="en-US" sz="2400" b="1" i="0" u="none" strike="noStrike" cap="none" dirty="0" err="1">
                <a:solidFill>
                  <a:srgbClr val="243A62"/>
                </a:solidFill>
                <a:latin typeface="Arial"/>
                <a:ea typeface="Arial"/>
                <a:cs typeface="Arial"/>
                <a:sym typeface="Arial"/>
              </a:rPr>
              <a:t>penutup</a:t>
            </a:r>
            <a:endParaRPr sz="2400" b="0" i="0" u="none" strike="noStrike" cap="none" dirty="0">
              <a:solidFill>
                <a:srgbClr val="243A62"/>
              </a:solidFill>
              <a:latin typeface="Arial"/>
              <a:ea typeface="Arial"/>
              <a:cs typeface="Arial"/>
              <a:sym typeface="Arial"/>
            </a:endParaRPr>
          </a:p>
        </p:txBody>
      </p:sp>
      <p:pic>
        <p:nvPicPr>
          <p:cNvPr id="3" name="Picture 2">
            <a:extLst>
              <a:ext uri="{FF2B5EF4-FFF2-40B4-BE49-F238E27FC236}">
                <a16:creationId xmlns:a16="http://schemas.microsoft.com/office/drawing/2014/main" id="{A24CC7F2-7585-42BA-BBFC-02A80E4E20E9}"/>
              </a:ext>
            </a:extLst>
          </p:cNvPr>
          <p:cNvPicPr>
            <a:picLocks noChangeAspect="1"/>
          </p:cNvPicPr>
          <p:nvPr/>
        </p:nvPicPr>
        <p:blipFill>
          <a:blip r:embed="rId6"/>
          <a:stretch>
            <a:fillRect/>
          </a:stretch>
        </p:blipFill>
        <p:spPr>
          <a:xfrm>
            <a:off x="477429" y="1251319"/>
            <a:ext cx="7977441" cy="1783193"/>
          </a:xfrm>
          <a:prstGeom prst="rect">
            <a:avLst/>
          </a:prstGeom>
        </p:spPr>
      </p:pic>
    </p:spTree>
    <p:extLst>
      <p:ext uri="{BB962C8B-B14F-4D97-AF65-F5344CB8AC3E}">
        <p14:creationId xmlns:p14="http://schemas.microsoft.com/office/powerpoint/2010/main" val="2629014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71"/>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651" name="Google Shape;651;p7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52" name="Google Shape;652;p71"/>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653" name="Google Shape;653;p71"/>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654" name="Google Shape;654;p71"/>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Membuat Form Inputan Data Dengan PHP</a:t>
            </a:r>
            <a:endParaRPr sz="2400" b="0" i="0" u="none" strike="noStrike" cap="none">
              <a:solidFill>
                <a:srgbClr val="243A62"/>
              </a:solidFill>
              <a:latin typeface="Arial"/>
              <a:ea typeface="Arial"/>
              <a:cs typeface="Arial"/>
              <a:sym typeface="Arial"/>
            </a:endParaRPr>
          </a:p>
        </p:txBody>
      </p:sp>
      <p:sp>
        <p:nvSpPr>
          <p:cNvPr id="655" name="Google Shape;655;p71"/>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dirty="0">
                <a:solidFill>
                  <a:srgbClr val="002060"/>
                </a:solidFill>
                <a:latin typeface="Arial"/>
                <a:ea typeface="Arial"/>
                <a:cs typeface="Arial"/>
                <a:sym typeface="Arial"/>
              </a:rPr>
              <a:t>Agar form yang </a:t>
            </a:r>
            <a:r>
              <a:rPr lang="en-US" sz="1800" b="0" i="0" u="none" strike="noStrike" cap="none" dirty="0" err="1">
                <a:solidFill>
                  <a:srgbClr val="002060"/>
                </a:solidFill>
                <a:latin typeface="Arial"/>
                <a:ea typeface="Arial"/>
                <a:cs typeface="Arial"/>
                <a:sym typeface="Arial"/>
              </a:rPr>
              <a:t>sudah</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dibuat</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bisa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mengirimkan</a:t>
            </a:r>
            <a:r>
              <a:rPr lang="en-US" sz="1800" b="0" i="0" u="none" strike="noStrike" cap="none" dirty="0">
                <a:solidFill>
                  <a:srgbClr val="002060"/>
                </a:solidFill>
                <a:latin typeface="Arial"/>
                <a:ea typeface="Arial"/>
                <a:cs typeface="Arial"/>
                <a:sym typeface="Arial"/>
              </a:rPr>
              <a:t> data </a:t>
            </a:r>
            <a:r>
              <a:rPr lang="en-US" sz="1800" b="0" i="0" u="none" strike="noStrike" cap="none" dirty="0" err="1">
                <a:solidFill>
                  <a:srgbClr val="002060"/>
                </a:solidFill>
                <a:latin typeface="Arial"/>
                <a:ea typeface="Arial"/>
                <a:cs typeface="Arial"/>
                <a:sym typeface="Arial"/>
              </a:rPr>
              <a:t>kedalam</a:t>
            </a:r>
            <a:r>
              <a:rPr lang="en-US" sz="1800" b="0" i="0" u="none" strike="noStrike" cap="none" dirty="0">
                <a:solidFill>
                  <a:srgbClr val="002060"/>
                </a:solidFill>
                <a:latin typeface="Arial"/>
                <a:ea typeface="Arial"/>
                <a:cs typeface="Arial"/>
                <a:sym typeface="Arial"/>
              </a:rPr>
              <a:t> database, </a:t>
            </a:r>
            <a:r>
              <a:rPr lang="en-US" sz="1800" b="0" i="0" u="none" strike="noStrike" cap="none" dirty="0" err="1">
                <a:solidFill>
                  <a:srgbClr val="002060"/>
                </a:solidFill>
                <a:latin typeface="Arial"/>
                <a:ea typeface="Arial"/>
                <a:cs typeface="Arial"/>
                <a:sym typeface="Arial"/>
              </a:rPr>
              <a:t>maka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perlu</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dibuat</a:t>
            </a:r>
            <a:r>
              <a:rPr lang="en-US" sz="1800" b="0" i="0" u="none" strike="noStrike" cap="none" dirty="0">
                <a:solidFill>
                  <a:srgbClr val="002060"/>
                </a:solidFill>
                <a:latin typeface="Arial"/>
                <a:ea typeface="Arial"/>
                <a:cs typeface="Arial"/>
                <a:sym typeface="Arial"/>
              </a:rPr>
              <a:t> file action </a:t>
            </a:r>
            <a:r>
              <a:rPr lang="en-US" sz="1800" b="0" i="0" u="none" strike="noStrike" cap="none" dirty="0" err="1">
                <a:solidFill>
                  <a:srgbClr val="002060"/>
                </a:solidFill>
                <a:latin typeface="Arial"/>
                <a:ea typeface="Arial"/>
                <a:cs typeface="Arial"/>
                <a:sym typeface="Arial"/>
              </a:rPr>
              <a:t>untuk</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halaman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Courier New" panose="02070309020205020404" pitchFamily="49" charset="0"/>
                <a:cs typeface="Courier New" panose="02070309020205020404" pitchFamily="49" charset="0"/>
                <a:sym typeface="Arial"/>
              </a:rPr>
              <a:t>tambah_data.php</a:t>
            </a:r>
            <a:r>
              <a:rPr lang="en-US" sz="1800" b="0" i="0" u="none" strike="noStrike" cap="none" dirty="0">
                <a:solidFill>
                  <a:srgbClr val="002060"/>
                </a:solidFill>
                <a:latin typeface="Courier New" panose="02070309020205020404" pitchFamily="49" charset="0"/>
                <a:cs typeface="Courier New" panose="02070309020205020404" pitchFamily="49" charset="0"/>
                <a:sym typeface="Arial"/>
              </a:rPr>
              <a:t>. </a:t>
            </a:r>
            <a:r>
              <a:rPr lang="en-US" sz="1800" b="0" i="0" u="none" strike="noStrike" cap="none" dirty="0" err="1">
                <a:solidFill>
                  <a:srgbClr val="002060"/>
                </a:solidFill>
                <a:latin typeface="+mn-lt"/>
                <a:cs typeface="Courier New" panose="02070309020205020404" pitchFamily="49" charset="0"/>
                <a:sym typeface="Arial"/>
              </a:rPr>
              <a:t>Simpan</a:t>
            </a:r>
            <a:r>
              <a:rPr lang="en-US" sz="1800" b="0" i="0" u="none" strike="noStrike" cap="none" dirty="0">
                <a:solidFill>
                  <a:srgbClr val="002060"/>
                </a:solidFill>
                <a:latin typeface="+mn-lt"/>
                <a:cs typeface="Courier New" panose="02070309020205020404" pitchFamily="49" charset="0"/>
                <a:sym typeface="Arial"/>
              </a:rPr>
              <a:t> file </a:t>
            </a:r>
            <a:r>
              <a:rPr lang="en-US" sz="1800" b="0" i="0" u="none" strike="noStrike" cap="none" dirty="0" err="1">
                <a:solidFill>
                  <a:srgbClr val="002060"/>
                </a:solidFill>
                <a:latin typeface="+mn-lt"/>
                <a:cs typeface="Courier New" panose="02070309020205020404" pitchFamily="49" charset="0"/>
                <a:sym typeface="Arial"/>
              </a:rPr>
              <a:t>ini</a:t>
            </a:r>
            <a:r>
              <a:rPr lang="en-US" sz="1800" b="0" i="0" u="none" strike="noStrike" cap="none" dirty="0">
                <a:solidFill>
                  <a:srgbClr val="002060"/>
                </a:solidFill>
                <a:latin typeface="+mn-lt"/>
                <a:cs typeface="Courier New" panose="02070309020205020404" pitchFamily="49" charset="0"/>
                <a:sym typeface="Arial"/>
              </a:rPr>
              <a:t> </a:t>
            </a:r>
            <a:r>
              <a:rPr lang="en-US" sz="1800" b="0" i="0" u="none" strike="noStrike" cap="none" dirty="0" err="1">
                <a:solidFill>
                  <a:srgbClr val="002060"/>
                </a:solidFill>
                <a:latin typeface="+mn-lt"/>
                <a:cs typeface="Courier New" panose="02070309020205020404" pitchFamily="49" charset="0"/>
                <a:sym typeface="Arial"/>
              </a:rPr>
              <a:t>dengan</a:t>
            </a:r>
            <a:r>
              <a:rPr lang="en-US" sz="1800" b="0" i="0" u="none" strike="noStrike" cap="none" dirty="0">
                <a:solidFill>
                  <a:srgbClr val="002060"/>
                </a:solidFill>
                <a:latin typeface="+mn-lt"/>
                <a:cs typeface="Courier New" panose="02070309020205020404" pitchFamily="49" charset="0"/>
                <a:sym typeface="Arial"/>
              </a:rPr>
              <a:t> </a:t>
            </a:r>
            <a:r>
              <a:rPr lang="en-US" sz="1800" b="0" i="0" u="none" strike="noStrike" cap="none" dirty="0" err="1">
                <a:solidFill>
                  <a:srgbClr val="002060"/>
                </a:solidFill>
                <a:latin typeface="+mn-lt"/>
                <a:cs typeface="Courier New" panose="02070309020205020404" pitchFamily="49" charset="0"/>
                <a:sym typeface="Arial"/>
              </a:rPr>
              <a:t>nama</a:t>
            </a:r>
            <a:r>
              <a:rPr lang="en-US" sz="1800" b="0" i="0" u="none" strike="noStrike" cap="none" dirty="0">
                <a:solidFill>
                  <a:srgbClr val="002060"/>
                </a:solidFill>
                <a:latin typeface="Courier New" panose="02070309020205020404" pitchFamily="49" charset="0"/>
                <a:cs typeface="Courier New" panose="02070309020205020404" pitchFamily="49" charset="0"/>
                <a:sym typeface="Arial"/>
              </a:rPr>
              <a:t> </a:t>
            </a:r>
            <a:r>
              <a:rPr lang="en-US" sz="1800" b="0" i="0" u="none" strike="noStrike" cap="none" dirty="0" err="1">
                <a:solidFill>
                  <a:srgbClr val="002060"/>
                </a:solidFill>
                <a:latin typeface="Courier New" panose="02070309020205020404" pitchFamily="49" charset="0"/>
                <a:cs typeface="Courier New" panose="02070309020205020404" pitchFamily="49" charset="0"/>
                <a:sym typeface="Arial"/>
              </a:rPr>
              <a:t>aksi_tambah.php</a:t>
            </a:r>
            <a:r>
              <a:rPr lang="en-US" sz="1800" b="0" i="0" u="none" strike="noStrike" cap="none" dirty="0">
                <a:solidFill>
                  <a:srgbClr val="002060"/>
                </a:solidFill>
                <a:latin typeface="Courier New" panose="02070309020205020404" pitchFamily="49" charset="0"/>
                <a:cs typeface="Courier New" panose="02070309020205020404" pitchFamily="49" charset="0"/>
                <a:sym typeface="Arial"/>
              </a:rPr>
              <a:t> </a:t>
            </a:r>
            <a:endParaRPr sz="1800" b="0" i="0" u="none" strike="noStrike" cap="none" dirty="0">
              <a:solidFill>
                <a:srgbClr val="002060"/>
              </a:solidFill>
              <a:latin typeface="Courier New" panose="02070309020205020404" pitchFamily="49" charset="0"/>
              <a:cs typeface="Courier New" panose="02070309020205020404" pitchFamily="49" charset="0"/>
              <a:sym typeface="Arial"/>
            </a:endParaRPr>
          </a:p>
        </p:txBody>
      </p:sp>
      <p:pic>
        <p:nvPicPr>
          <p:cNvPr id="3" name="Picture 2">
            <a:extLst>
              <a:ext uri="{FF2B5EF4-FFF2-40B4-BE49-F238E27FC236}">
                <a16:creationId xmlns:a16="http://schemas.microsoft.com/office/drawing/2014/main" id="{C38EBBD0-F421-4960-8B4B-7134899A1DAB}"/>
              </a:ext>
            </a:extLst>
          </p:cNvPr>
          <p:cNvPicPr>
            <a:picLocks noChangeAspect="1"/>
          </p:cNvPicPr>
          <p:nvPr/>
        </p:nvPicPr>
        <p:blipFill>
          <a:blip r:embed="rId6"/>
          <a:stretch>
            <a:fillRect/>
          </a:stretch>
        </p:blipFill>
        <p:spPr>
          <a:xfrm>
            <a:off x="365049" y="1863536"/>
            <a:ext cx="8116312" cy="286458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7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662" name="Google Shape;662;p7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63" name="Google Shape;663;p72"/>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664" name="Google Shape;664;p72"/>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665" name="Google Shape;665;p72"/>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Membuat Form Inputan Data Dengan PHP</a:t>
            </a:r>
            <a:endParaRPr sz="2400" b="0" i="0" u="none" strike="noStrike" cap="none">
              <a:solidFill>
                <a:srgbClr val="243A62"/>
              </a:solidFill>
              <a:latin typeface="Arial"/>
              <a:ea typeface="Arial"/>
              <a:cs typeface="Arial"/>
              <a:sym typeface="Arial"/>
            </a:endParaRPr>
          </a:p>
        </p:txBody>
      </p:sp>
      <p:sp>
        <p:nvSpPr>
          <p:cNvPr id="666" name="Google Shape;666;p72"/>
          <p:cNvSpPr txBox="1"/>
          <p:nvPr/>
        </p:nvSpPr>
        <p:spPr>
          <a:xfrm>
            <a:off x="331180" y="876953"/>
            <a:ext cx="3682470"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dirty="0">
                <a:solidFill>
                  <a:srgbClr val="002060"/>
                </a:solidFill>
                <a:latin typeface="Arial"/>
                <a:ea typeface="Arial"/>
                <a:cs typeface="Arial"/>
                <a:sym typeface="Arial"/>
              </a:rPr>
              <a:t>Form </a:t>
            </a:r>
            <a:r>
              <a:rPr lang="en-US" sz="1800" b="0" i="0" u="none" strike="noStrike" cap="none" dirty="0" err="1">
                <a:solidFill>
                  <a:srgbClr val="002060"/>
                </a:solidFill>
                <a:latin typeface="Arial"/>
                <a:ea typeface="Arial"/>
                <a:cs typeface="Arial"/>
                <a:sym typeface="Arial"/>
              </a:rPr>
              <a:t>ini</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menggunakan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elemen</a:t>
            </a:r>
            <a:r>
              <a:rPr lang="en-US" sz="1800" b="0" i="0" u="none" strike="noStrike" cap="none" dirty="0">
                <a:solidFill>
                  <a:srgbClr val="002060"/>
                </a:solidFill>
                <a:latin typeface="Arial"/>
                <a:ea typeface="Arial"/>
                <a:cs typeface="Arial"/>
                <a:sym typeface="Arial"/>
              </a:rPr>
              <a:t> textbox, dan radio button</a:t>
            </a:r>
            <a:endParaRPr dirty="0"/>
          </a:p>
          <a:p>
            <a:pPr marL="0" marR="0" lvl="0" indent="0" algn="just" rtl="0">
              <a:lnSpc>
                <a:spcPct val="100000"/>
              </a:lnSpc>
              <a:spcBef>
                <a:spcPts val="360"/>
              </a:spcBef>
              <a:spcAft>
                <a:spcPts val="0"/>
              </a:spcAft>
              <a:buClr>
                <a:srgbClr val="002060"/>
              </a:buClr>
              <a:buSzPts val="810"/>
              <a:buFont typeface="Noto Sans Symbols"/>
              <a:buNone/>
            </a:pPr>
            <a:r>
              <a:rPr lang="en-US" sz="1800" b="0" i="0" u="none" strike="noStrike" cap="none" dirty="0">
                <a:solidFill>
                  <a:srgbClr val="002060"/>
                </a:solidFill>
                <a:latin typeface="Arial"/>
                <a:ea typeface="Arial"/>
                <a:cs typeface="Arial"/>
                <a:sym typeface="Arial"/>
              </a:rPr>
              <a:t>Jika </a:t>
            </a:r>
            <a:r>
              <a:rPr lang="en-US" sz="1800" b="0" i="0" u="none" strike="noStrike" cap="none" dirty="0" err="1">
                <a:solidFill>
                  <a:srgbClr val="002060"/>
                </a:solidFill>
                <a:latin typeface="Arial"/>
                <a:ea typeface="Arial"/>
                <a:cs typeface="Arial"/>
                <a:sym typeface="Arial"/>
              </a:rPr>
              <a:t>sudah</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selesai</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menulis</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scriptnya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silahkan</a:t>
            </a:r>
            <a:r>
              <a:rPr lang="en-US" sz="1800" b="0" i="0" u="none" strike="noStrike" cap="none" dirty="0">
                <a:solidFill>
                  <a:srgbClr val="002060"/>
                </a:solidFill>
                <a:latin typeface="Arial"/>
                <a:ea typeface="Arial"/>
                <a:cs typeface="Arial"/>
                <a:sym typeface="Arial"/>
              </a:rPr>
              <a:t> save dan </a:t>
            </a:r>
            <a:r>
              <a:rPr lang="en-US" sz="1800" b="0" i="0" u="none" strike="noStrike" cap="none" dirty="0" err="1">
                <a:solidFill>
                  <a:srgbClr val="002060"/>
                </a:solidFill>
                <a:latin typeface="Arial"/>
                <a:ea typeface="Arial"/>
                <a:cs typeface="Arial"/>
                <a:sym typeface="Arial"/>
              </a:rPr>
              <a:t>akses</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Courier New"/>
                <a:ea typeface="Courier New"/>
                <a:cs typeface="Courier New"/>
                <a:sym typeface="Courier New"/>
              </a:rPr>
              <a:t>tambah_data.php</a:t>
            </a:r>
            <a:r>
              <a:rPr lang="en-US" sz="1800" b="0" i="0" u="none" strike="noStrike" cap="none" dirty="0" err="1">
                <a:solidFill>
                  <a:srgbClr val="002060"/>
                </a:solidFill>
                <a:latin typeface="Arial"/>
                <a:ea typeface="Arial"/>
                <a:cs typeface="Arial"/>
                <a:sym typeface="Arial"/>
              </a:rPr>
              <a:t>melalui</a:t>
            </a:r>
            <a:r>
              <a:rPr lang="en-US" sz="1800" b="0" i="0" u="none" strike="noStrike" cap="none" dirty="0">
                <a:solidFill>
                  <a:srgbClr val="002060"/>
                </a:solidFill>
                <a:latin typeface="Arial"/>
                <a:ea typeface="Arial"/>
                <a:cs typeface="Arial"/>
                <a:sym typeface="Arial"/>
              </a:rPr>
              <a:t> web browser </a:t>
            </a:r>
            <a:r>
              <a:rPr lang="en-US" sz="1800" b="0" i="0" u="none" strike="noStrike" cap="none" dirty="0" err="1">
                <a:solidFill>
                  <a:srgbClr val="002060"/>
                </a:solidFill>
                <a:latin typeface="Arial"/>
                <a:ea typeface="Arial"/>
                <a:cs typeface="Arial"/>
                <a:sym typeface="Arial"/>
              </a:rPr>
              <a:t>anda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maka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akan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tampil</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seperti</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disamping</a:t>
            </a:r>
            <a:r>
              <a:rPr lang="en-US" sz="1800" b="0" i="0" u="none" strike="noStrike" cap="none" dirty="0">
                <a:solidFill>
                  <a:srgbClr val="002060"/>
                </a:solidFill>
                <a:latin typeface="Arial"/>
                <a:ea typeface="Arial"/>
                <a:cs typeface="Arial"/>
                <a:sym typeface="Arial"/>
              </a:rPr>
              <a:t> :</a:t>
            </a:r>
            <a:endParaRPr dirty="0"/>
          </a:p>
        </p:txBody>
      </p:sp>
      <p:pic>
        <p:nvPicPr>
          <p:cNvPr id="3" name="Picture 2">
            <a:extLst>
              <a:ext uri="{FF2B5EF4-FFF2-40B4-BE49-F238E27FC236}">
                <a16:creationId xmlns:a16="http://schemas.microsoft.com/office/drawing/2014/main" id="{4A6B55AD-1E75-479F-B472-9E055144F26A}"/>
              </a:ext>
            </a:extLst>
          </p:cNvPr>
          <p:cNvPicPr>
            <a:picLocks noChangeAspect="1"/>
          </p:cNvPicPr>
          <p:nvPr/>
        </p:nvPicPr>
        <p:blipFill>
          <a:blip r:embed="rId6"/>
          <a:stretch>
            <a:fillRect/>
          </a:stretch>
        </p:blipFill>
        <p:spPr>
          <a:xfrm>
            <a:off x="4669500" y="746347"/>
            <a:ext cx="3168843" cy="42456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42" name="Google Shape;142;p2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43" name="Google Shape;143;p24"/>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144" name="Google Shape;144;p24"/>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145" name="Google Shape;145;p24"/>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Apa Itu Array?</a:t>
            </a:r>
            <a:endParaRPr sz="2800" b="0" i="0" u="none" strike="noStrike" cap="none">
              <a:solidFill>
                <a:srgbClr val="243A62"/>
              </a:solidFill>
              <a:latin typeface="Arial"/>
              <a:ea typeface="Arial"/>
              <a:cs typeface="Arial"/>
              <a:sym typeface="Arial"/>
            </a:endParaRPr>
          </a:p>
        </p:txBody>
      </p:sp>
      <p:sp>
        <p:nvSpPr>
          <p:cNvPr id="146" name="Google Shape;146;p24"/>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Array atau Larik : tipe data bentukan yang terdiri dari kumpulan tipe data lainnya.</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Kumpulan beberapa data yang disimpan dalam sebuah variabel.</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Masing-masing data yang disimpan dalam  array tersebut mempunyai </a:t>
            </a:r>
            <a:r>
              <a:rPr lang="en-US" sz="1800" b="0" i="1" u="none" strike="noStrike" cap="none">
                <a:solidFill>
                  <a:srgbClr val="002060"/>
                </a:solidFill>
                <a:latin typeface="Arial"/>
                <a:ea typeface="Arial"/>
                <a:cs typeface="Arial"/>
                <a:sym typeface="Arial"/>
              </a:rPr>
              <a:t>index</a:t>
            </a:r>
            <a:r>
              <a:rPr lang="en-US" sz="1800" b="0" i="0" u="none" strike="noStrike" cap="none">
                <a:solidFill>
                  <a:srgbClr val="002060"/>
                </a:solidFill>
                <a:latin typeface="Arial"/>
                <a:ea typeface="Arial"/>
                <a:cs typeface="Arial"/>
                <a:sym typeface="Arial"/>
              </a:rPr>
              <a:t> sebagai sebuah pengenal.</a:t>
            </a:r>
            <a:endParaRPr/>
          </a:p>
          <a:p>
            <a:pPr marL="342900" marR="0" lvl="0" indent="-342900" algn="just" rtl="0">
              <a:lnSpc>
                <a:spcPct val="15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Setiap anggota dari array disebut sebagai </a:t>
            </a:r>
            <a:r>
              <a:rPr lang="en-US" sz="1800" b="0" i="1" u="none" strike="noStrike" cap="none">
                <a:solidFill>
                  <a:srgbClr val="002060"/>
                </a:solidFill>
                <a:latin typeface="Arial"/>
                <a:ea typeface="Arial"/>
                <a:cs typeface="Arial"/>
                <a:sym typeface="Arial"/>
              </a:rPr>
              <a:t>elemen</a:t>
            </a:r>
            <a:r>
              <a:rPr lang="en-US" sz="1800" b="0" i="0" u="none" strike="noStrike" cap="none">
                <a:solidFill>
                  <a:srgbClr val="002060"/>
                </a:solidFill>
                <a:latin typeface="Arial"/>
                <a:ea typeface="Arial"/>
                <a:cs typeface="Arial"/>
                <a:sym typeface="Arial"/>
              </a:rPr>
              <a: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7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706" name="Google Shape;706;p7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707" name="Google Shape;707;p76"/>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708" name="Google Shape;708;p76"/>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709" name="Google Shape;709;p76"/>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Update dan Delete Data pada Database</a:t>
            </a:r>
            <a:endParaRPr sz="2400" b="0" i="0" u="none" strike="noStrike" cap="none">
              <a:solidFill>
                <a:srgbClr val="243A62"/>
              </a:solidFill>
              <a:latin typeface="Arial"/>
              <a:ea typeface="Arial"/>
              <a:cs typeface="Arial"/>
              <a:sym typeface="Arial"/>
            </a:endParaRPr>
          </a:p>
        </p:txBody>
      </p:sp>
      <p:sp>
        <p:nvSpPr>
          <p:cNvPr id="710" name="Google Shape;710;p76"/>
          <p:cNvSpPr txBox="1"/>
          <p:nvPr/>
        </p:nvSpPr>
        <p:spPr>
          <a:xfrm>
            <a:off x="348791" y="853758"/>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dirty="0">
                <a:solidFill>
                  <a:srgbClr val="002060"/>
                </a:solidFill>
                <a:latin typeface="Arial"/>
                <a:ea typeface="Arial"/>
                <a:cs typeface="Arial"/>
                <a:sym typeface="Arial"/>
              </a:rPr>
              <a:t>Pada </a:t>
            </a:r>
            <a:r>
              <a:rPr lang="en-US" sz="1800" b="0" i="0" u="none" strike="noStrike" cap="none" dirty="0" err="1">
                <a:solidFill>
                  <a:srgbClr val="002060"/>
                </a:solidFill>
                <a:latin typeface="Arial"/>
                <a:ea typeface="Arial"/>
                <a:cs typeface="Arial"/>
                <a:sym typeface="Arial"/>
              </a:rPr>
              <a:t>saat</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kita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membuat</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halaman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index.php</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kita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sudah</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menyiapkan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tombol</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aksi</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yaitu</a:t>
            </a:r>
            <a:r>
              <a:rPr lang="en-US" sz="1800" b="0" i="0" u="none" strike="noStrike" cap="none" dirty="0">
                <a:solidFill>
                  <a:srgbClr val="002060"/>
                </a:solidFill>
                <a:latin typeface="Arial"/>
                <a:ea typeface="Arial"/>
                <a:cs typeface="Arial"/>
                <a:sym typeface="Arial"/>
              </a:rPr>
              <a:t> Edit dan Delete di </a:t>
            </a:r>
            <a:r>
              <a:rPr lang="en-US" sz="1800" b="0" i="0" u="none" strike="noStrike" cap="none" dirty="0" err="1">
                <a:solidFill>
                  <a:srgbClr val="002060"/>
                </a:solidFill>
                <a:latin typeface="Arial"/>
                <a:ea typeface="Arial"/>
                <a:cs typeface="Arial"/>
                <a:sym typeface="Arial"/>
              </a:rPr>
              <a:t>kolom</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terakhir</a:t>
            </a:r>
            <a:r>
              <a:rPr lang="en-US" sz="1800" b="0" i="0" u="none" strike="noStrike" cap="none" dirty="0">
                <a:solidFill>
                  <a:srgbClr val="002060"/>
                </a:solidFill>
                <a:latin typeface="Arial"/>
                <a:ea typeface="Arial"/>
                <a:cs typeface="Arial"/>
                <a:sym typeface="Arial"/>
              </a:rPr>
              <a:t>.</a:t>
            </a:r>
            <a:endParaRPr sz="1800" b="0" i="0" u="none" strike="noStrike" cap="none" dirty="0">
              <a:solidFill>
                <a:srgbClr val="002060"/>
              </a:solidFill>
              <a:latin typeface="Courier New"/>
              <a:ea typeface="Courier New"/>
              <a:cs typeface="Courier New"/>
              <a:sym typeface="Courier New"/>
            </a:endParaRPr>
          </a:p>
        </p:txBody>
      </p:sp>
      <p:pic>
        <p:nvPicPr>
          <p:cNvPr id="5" name="Picture 4">
            <a:extLst>
              <a:ext uri="{FF2B5EF4-FFF2-40B4-BE49-F238E27FC236}">
                <a16:creationId xmlns:a16="http://schemas.microsoft.com/office/drawing/2014/main" id="{43D6F704-B640-4AD9-BAD5-F1E90D3AA9C2}"/>
              </a:ext>
            </a:extLst>
          </p:cNvPr>
          <p:cNvPicPr>
            <a:picLocks noChangeAspect="1"/>
          </p:cNvPicPr>
          <p:nvPr/>
        </p:nvPicPr>
        <p:blipFill>
          <a:blip r:embed="rId6"/>
          <a:stretch>
            <a:fillRect/>
          </a:stretch>
        </p:blipFill>
        <p:spPr>
          <a:xfrm>
            <a:off x="634654" y="1694724"/>
            <a:ext cx="7874692" cy="2823161"/>
          </a:xfrm>
          <a:prstGeom prst="rect">
            <a:avLst/>
          </a:prstGeom>
        </p:spPr>
      </p:pic>
      <p:sp>
        <p:nvSpPr>
          <p:cNvPr id="6" name="Oval 5">
            <a:extLst>
              <a:ext uri="{FF2B5EF4-FFF2-40B4-BE49-F238E27FC236}">
                <a16:creationId xmlns:a16="http://schemas.microsoft.com/office/drawing/2014/main" id="{CA389706-136E-446F-A5B3-7D863FBD2013}"/>
              </a:ext>
            </a:extLst>
          </p:cNvPr>
          <p:cNvSpPr/>
          <p:nvPr/>
        </p:nvSpPr>
        <p:spPr>
          <a:xfrm>
            <a:off x="6959150" y="3099250"/>
            <a:ext cx="1836059" cy="14186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Google Shape;716;p7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717" name="Google Shape;717;p7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718" name="Google Shape;718;p77"/>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719" name="Google Shape;719;p77"/>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720" name="Google Shape;720;p77"/>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Membuat Form Update Data pada Database</a:t>
            </a:r>
            <a:endParaRPr sz="2400" b="0" i="0" u="none" strike="noStrike" cap="none">
              <a:solidFill>
                <a:srgbClr val="243A62"/>
              </a:solidFill>
              <a:latin typeface="Arial"/>
              <a:ea typeface="Arial"/>
              <a:cs typeface="Arial"/>
              <a:sym typeface="Arial"/>
            </a:endParaRPr>
          </a:p>
        </p:txBody>
      </p:sp>
      <p:sp>
        <p:nvSpPr>
          <p:cNvPr id="721" name="Google Shape;721;p77"/>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dirty="0" err="1">
                <a:solidFill>
                  <a:srgbClr val="002060"/>
                </a:solidFill>
                <a:latin typeface="Arial"/>
                <a:ea typeface="Arial"/>
                <a:cs typeface="Arial"/>
                <a:sym typeface="Arial"/>
              </a:rPr>
              <a:t>Sekarang</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buatlah</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sebuah</a:t>
            </a:r>
            <a:r>
              <a:rPr lang="en-US" sz="1800" b="0" i="0" u="none" strike="noStrike" cap="none" dirty="0">
                <a:solidFill>
                  <a:srgbClr val="002060"/>
                </a:solidFill>
                <a:latin typeface="Arial"/>
                <a:ea typeface="Arial"/>
                <a:cs typeface="Arial"/>
                <a:sym typeface="Arial"/>
              </a:rPr>
              <a:t> file </a:t>
            </a:r>
            <a:r>
              <a:rPr lang="en-US" sz="1800" b="0" i="0" u="none" strike="noStrike" cap="none" dirty="0" err="1">
                <a:solidFill>
                  <a:srgbClr val="002060"/>
                </a:solidFill>
                <a:latin typeface="Arial"/>
                <a:ea typeface="Arial"/>
                <a:cs typeface="Arial"/>
                <a:sym typeface="Arial"/>
              </a:rPr>
              <a:t>baru</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dengan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nama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edit.php</a:t>
            </a:r>
            <a:r>
              <a:rPr lang="en-US" sz="1800" b="0" i="0" u="none" strike="noStrike" cap="none" dirty="0">
                <a:solidFill>
                  <a:srgbClr val="002060"/>
                </a:solidFill>
                <a:latin typeface="Arial"/>
                <a:ea typeface="Arial"/>
                <a:cs typeface="Arial"/>
                <a:sym typeface="Arial"/>
              </a:rPr>
              <a:t> dan </a:t>
            </a:r>
            <a:r>
              <a:rPr lang="en-US" sz="1800" b="0" i="0" u="none" strike="noStrike" cap="none" dirty="0" err="1">
                <a:solidFill>
                  <a:srgbClr val="002060"/>
                </a:solidFill>
                <a:latin typeface="Arial"/>
                <a:ea typeface="Arial"/>
                <a:cs typeface="Arial"/>
                <a:sym typeface="Arial"/>
              </a:rPr>
              <a:t>ketiklah</a:t>
            </a:r>
            <a:r>
              <a:rPr lang="en-US" sz="1800" b="0" i="0" u="none" strike="noStrike" cap="none" dirty="0">
                <a:solidFill>
                  <a:srgbClr val="002060"/>
                </a:solidFill>
                <a:latin typeface="Arial"/>
                <a:ea typeface="Arial"/>
                <a:cs typeface="Arial"/>
                <a:sym typeface="Arial"/>
              </a:rPr>
              <a:t> script </a:t>
            </a:r>
            <a:r>
              <a:rPr lang="en-US" sz="1800" b="0" i="0" u="none" strike="noStrike" cap="none" dirty="0" err="1">
                <a:solidFill>
                  <a:srgbClr val="002060"/>
                </a:solidFill>
                <a:latin typeface="Arial"/>
                <a:ea typeface="Arial"/>
                <a:cs typeface="Arial"/>
                <a:sym typeface="Arial"/>
              </a:rPr>
              <a:t>ini</a:t>
            </a:r>
            <a:r>
              <a:rPr lang="en-US" sz="1800" b="0" i="0" u="none" strike="noStrike" cap="none" dirty="0">
                <a:solidFill>
                  <a:srgbClr val="002060"/>
                </a:solidFill>
                <a:latin typeface="Arial"/>
                <a:ea typeface="Arial"/>
                <a:cs typeface="Arial"/>
                <a:sym typeface="Arial"/>
              </a:rPr>
              <a:t>:</a:t>
            </a:r>
            <a:endParaRPr sz="1800" b="0" i="0" u="none" strike="noStrike" cap="none" dirty="0">
              <a:solidFill>
                <a:srgbClr val="002060"/>
              </a:solidFill>
              <a:latin typeface="Courier New"/>
              <a:ea typeface="Courier New"/>
              <a:cs typeface="Courier New"/>
              <a:sym typeface="Courier New"/>
            </a:endParaRPr>
          </a:p>
        </p:txBody>
      </p:sp>
      <p:pic>
        <p:nvPicPr>
          <p:cNvPr id="3" name="Picture 2">
            <a:extLst>
              <a:ext uri="{FF2B5EF4-FFF2-40B4-BE49-F238E27FC236}">
                <a16:creationId xmlns:a16="http://schemas.microsoft.com/office/drawing/2014/main" id="{B1574E87-D572-426A-9248-802841A5AF6D}"/>
              </a:ext>
            </a:extLst>
          </p:cNvPr>
          <p:cNvPicPr>
            <a:picLocks noChangeAspect="1"/>
          </p:cNvPicPr>
          <p:nvPr/>
        </p:nvPicPr>
        <p:blipFill>
          <a:blip r:embed="rId6"/>
          <a:stretch>
            <a:fillRect/>
          </a:stretch>
        </p:blipFill>
        <p:spPr>
          <a:xfrm>
            <a:off x="331179" y="1361503"/>
            <a:ext cx="7890329" cy="356186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Google Shape;716;p7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717" name="Google Shape;717;p7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718" name="Google Shape;718;p77"/>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719" name="Google Shape;719;p77"/>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720" name="Google Shape;720;p77"/>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Membuat Form Update Data pada Database</a:t>
            </a:r>
            <a:endParaRPr sz="2400" b="0" i="0" u="none" strike="noStrike" cap="none">
              <a:solidFill>
                <a:srgbClr val="243A62"/>
              </a:solidFill>
              <a:latin typeface="Arial"/>
              <a:ea typeface="Arial"/>
              <a:cs typeface="Arial"/>
              <a:sym typeface="Arial"/>
            </a:endParaRPr>
          </a:p>
        </p:txBody>
      </p:sp>
      <p:sp>
        <p:nvSpPr>
          <p:cNvPr id="721" name="Google Shape;721;p77"/>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dirty="0">
                <a:solidFill>
                  <a:srgbClr val="002060"/>
                </a:solidFill>
                <a:ea typeface="Courier New"/>
              </a:rPr>
              <a:t>Script </a:t>
            </a:r>
            <a:r>
              <a:rPr lang="en-US" sz="1800" dirty="0" err="1">
                <a:solidFill>
                  <a:srgbClr val="002060"/>
                </a:solidFill>
                <a:ea typeface="Courier New"/>
              </a:rPr>
              <a:t>lanjutan</a:t>
            </a:r>
            <a:r>
              <a:rPr lang="en-US" sz="1800" dirty="0">
                <a:solidFill>
                  <a:srgbClr val="002060"/>
                </a:solidFill>
                <a:ea typeface="Courier New"/>
              </a:rPr>
              <a:t> </a:t>
            </a:r>
            <a:r>
              <a:rPr lang="en-US" sz="1800" dirty="0" err="1">
                <a:solidFill>
                  <a:srgbClr val="002060"/>
                </a:solidFill>
                <a:ea typeface="Courier New"/>
              </a:rPr>
              <a:t>edit.php</a:t>
            </a:r>
            <a:r>
              <a:rPr lang="en-US" sz="1800" dirty="0">
                <a:solidFill>
                  <a:srgbClr val="002060"/>
                </a:solidFill>
                <a:ea typeface="Courier New"/>
              </a:rPr>
              <a:t> (2)</a:t>
            </a:r>
            <a:endParaRPr sz="1800" b="0" i="0" u="none" strike="noStrike" cap="none" dirty="0">
              <a:solidFill>
                <a:srgbClr val="002060"/>
              </a:solidFill>
              <a:latin typeface="Courier New"/>
              <a:ea typeface="Courier New"/>
              <a:cs typeface="Courier New"/>
              <a:sym typeface="Courier New"/>
            </a:endParaRPr>
          </a:p>
        </p:txBody>
      </p:sp>
      <p:pic>
        <p:nvPicPr>
          <p:cNvPr id="4" name="Picture 3">
            <a:extLst>
              <a:ext uri="{FF2B5EF4-FFF2-40B4-BE49-F238E27FC236}">
                <a16:creationId xmlns:a16="http://schemas.microsoft.com/office/drawing/2014/main" id="{C52945BD-13E6-4CF0-A18D-D0B2EE324D80}"/>
              </a:ext>
            </a:extLst>
          </p:cNvPr>
          <p:cNvPicPr>
            <a:picLocks noChangeAspect="1"/>
          </p:cNvPicPr>
          <p:nvPr/>
        </p:nvPicPr>
        <p:blipFill>
          <a:blip r:embed="rId6"/>
          <a:stretch>
            <a:fillRect/>
          </a:stretch>
        </p:blipFill>
        <p:spPr>
          <a:xfrm>
            <a:off x="331179" y="1357086"/>
            <a:ext cx="8464028" cy="3233552"/>
          </a:xfrm>
          <a:prstGeom prst="rect">
            <a:avLst/>
          </a:prstGeom>
        </p:spPr>
      </p:pic>
    </p:spTree>
    <p:extLst>
      <p:ext uri="{BB962C8B-B14F-4D97-AF65-F5344CB8AC3E}">
        <p14:creationId xmlns:p14="http://schemas.microsoft.com/office/powerpoint/2010/main" val="538432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Google Shape;716;p7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717" name="Google Shape;717;p7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718" name="Google Shape;718;p77"/>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719" name="Google Shape;719;p77"/>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720" name="Google Shape;720;p77"/>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43A62"/>
                </a:solidFill>
                <a:latin typeface="Arial"/>
                <a:ea typeface="Arial"/>
                <a:cs typeface="Arial"/>
                <a:sym typeface="Arial"/>
              </a:rPr>
              <a:t>Membuat Form Update Data pada Database</a:t>
            </a:r>
            <a:endParaRPr sz="2400" b="0" i="0" u="none" strike="noStrike" cap="none">
              <a:solidFill>
                <a:srgbClr val="243A62"/>
              </a:solidFill>
              <a:latin typeface="Arial"/>
              <a:ea typeface="Arial"/>
              <a:cs typeface="Arial"/>
              <a:sym typeface="Arial"/>
            </a:endParaRPr>
          </a:p>
        </p:txBody>
      </p:sp>
      <p:sp>
        <p:nvSpPr>
          <p:cNvPr id="721" name="Google Shape;721;p77"/>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dirty="0">
                <a:solidFill>
                  <a:srgbClr val="002060"/>
                </a:solidFill>
                <a:ea typeface="Courier New"/>
              </a:rPr>
              <a:t>Script </a:t>
            </a:r>
            <a:r>
              <a:rPr lang="en-US" sz="1800" dirty="0" err="1">
                <a:solidFill>
                  <a:srgbClr val="002060"/>
                </a:solidFill>
                <a:ea typeface="Courier New"/>
              </a:rPr>
              <a:t>lanjutan</a:t>
            </a:r>
            <a:r>
              <a:rPr lang="en-US" sz="1800" dirty="0">
                <a:solidFill>
                  <a:srgbClr val="002060"/>
                </a:solidFill>
                <a:ea typeface="Courier New"/>
              </a:rPr>
              <a:t> </a:t>
            </a:r>
            <a:r>
              <a:rPr lang="en-US" sz="1800" dirty="0" err="1">
                <a:solidFill>
                  <a:srgbClr val="002060"/>
                </a:solidFill>
                <a:ea typeface="Courier New"/>
              </a:rPr>
              <a:t>edit.php</a:t>
            </a:r>
            <a:r>
              <a:rPr lang="en-US" sz="1800" dirty="0">
                <a:solidFill>
                  <a:srgbClr val="002060"/>
                </a:solidFill>
                <a:ea typeface="Courier New"/>
              </a:rPr>
              <a:t> (3)</a:t>
            </a:r>
            <a:endParaRPr sz="1800" b="0" i="0" u="none" strike="noStrike" cap="none" dirty="0">
              <a:solidFill>
                <a:srgbClr val="002060"/>
              </a:solidFill>
              <a:latin typeface="Courier New"/>
              <a:ea typeface="Courier New"/>
              <a:cs typeface="Courier New"/>
              <a:sym typeface="Courier New"/>
            </a:endParaRPr>
          </a:p>
        </p:txBody>
      </p:sp>
      <p:pic>
        <p:nvPicPr>
          <p:cNvPr id="3" name="Picture 2">
            <a:extLst>
              <a:ext uri="{FF2B5EF4-FFF2-40B4-BE49-F238E27FC236}">
                <a16:creationId xmlns:a16="http://schemas.microsoft.com/office/drawing/2014/main" id="{CFBCE671-20C2-416E-A8BD-383E70E0A8D7}"/>
              </a:ext>
            </a:extLst>
          </p:cNvPr>
          <p:cNvPicPr>
            <a:picLocks noChangeAspect="1"/>
          </p:cNvPicPr>
          <p:nvPr/>
        </p:nvPicPr>
        <p:blipFill>
          <a:blip r:embed="rId6"/>
          <a:stretch>
            <a:fillRect/>
          </a:stretch>
        </p:blipFill>
        <p:spPr>
          <a:xfrm>
            <a:off x="331179" y="1289948"/>
            <a:ext cx="8045132" cy="3438169"/>
          </a:xfrm>
          <a:prstGeom prst="rect">
            <a:avLst/>
          </a:prstGeom>
        </p:spPr>
      </p:pic>
    </p:spTree>
    <p:extLst>
      <p:ext uri="{BB962C8B-B14F-4D97-AF65-F5344CB8AC3E}">
        <p14:creationId xmlns:p14="http://schemas.microsoft.com/office/powerpoint/2010/main" val="3390597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pic>
        <p:nvPicPr>
          <p:cNvPr id="738" name="Google Shape;738;p79"/>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739" name="Google Shape;739;p7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740" name="Google Shape;740;p79"/>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741" name="Google Shape;741;p79"/>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742" name="Google Shape;742;p79"/>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Membuat Proses Update</a:t>
            </a:r>
            <a:endParaRPr sz="2800" b="0" i="0" u="none" strike="noStrike" cap="none">
              <a:solidFill>
                <a:srgbClr val="243A62"/>
              </a:solidFill>
              <a:latin typeface="Arial"/>
              <a:ea typeface="Arial"/>
              <a:cs typeface="Arial"/>
              <a:sym typeface="Arial"/>
            </a:endParaRPr>
          </a:p>
        </p:txBody>
      </p:sp>
      <p:sp>
        <p:nvSpPr>
          <p:cNvPr id="743" name="Google Shape;743;p79"/>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dirty="0" err="1">
                <a:solidFill>
                  <a:srgbClr val="002060"/>
                </a:solidFill>
                <a:latin typeface="Arial"/>
                <a:ea typeface="Arial"/>
                <a:cs typeface="Arial"/>
                <a:sym typeface="Arial"/>
              </a:rPr>
              <a:t>Sekarang</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kita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akan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membuat</a:t>
            </a:r>
            <a:r>
              <a:rPr lang="en-US" sz="1800" b="0" i="0" u="none" strike="noStrike" cap="none" dirty="0">
                <a:solidFill>
                  <a:srgbClr val="002060"/>
                </a:solidFill>
                <a:latin typeface="Arial"/>
                <a:ea typeface="Arial"/>
                <a:cs typeface="Arial"/>
                <a:sym typeface="Arial"/>
              </a:rPr>
              <a:t> file </a:t>
            </a:r>
            <a:r>
              <a:rPr lang="en-US" sz="1800" b="0" i="0" u="none" strike="noStrike" cap="none" dirty="0" err="1">
                <a:solidFill>
                  <a:srgbClr val="002060"/>
                </a:solidFill>
                <a:latin typeface="Arial"/>
                <a:ea typeface="Arial"/>
                <a:cs typeface="Arial"/>
                <a:sym typeface="Arial"/>
              </a:rPr>
              <a:t>aksi_edit.php</a:t>
            </a:r>
            <a:r>
              <a:rPr lang="en-US" sz="1800" b="0" i="0" u="none" strike="noStrike" cap="none" dirty="0">
                <a:solidFill>
                  <a:srgbClr val="002060"/>
                </a:solidFill>
                <a:latin typeface="Arial"/>
                <a:ea typeface="Arial"/>
                <a:cs typeface="Arial"/>
                <a:sym typeface="Arial"/>
              </a:rPr>
              <a:t> dan </a:t>
            </a:r>
            <a:r>
              <a:rPr lang="en-US" sz="1800" b="0" i="0" u="none" strike="noStrike" cap="none" dirty="0" err="1">
                <a:solidFill>
                  <a:srgbClr val="002060"/>
                </a:solidFill>
                <a:latin typeface="Arial"/>
                <a:ea typeface="Arial"/>
                <a:cs typeface="Arial"/>
                <a:sym typeface="Arial"/>
              </a:rPr>
              <a:t>ketiklah</a:t>
            </a:r>
            <a:r>
              <a:rPr lang="en-US" sz="1800" b="0" i="0" u="none" strike="noStrike" cap="none" dirty="0">
                <a:solidFill>
                  <a:srgbClr val="002060"/>
                </a:solidFill>
                <a:latin typeface="Arial"/>
                <a:ea typeface="Arial"/>
                <a:cs typeface="Arial"/>
                <a:sym typeface="Arial"/>
              </a:rPr>
              <a:t> script :</a:t>
            </a:r>
            <a:endParaRPr sz="1800" b="0" i="0" u="none" strike="noStrike" cap="none" dirty="0">
              <a:solidFill>
                <a:srgbClr val="002060"/>
              </a:solidFill>
              <a:latin typeface="Courier New"/>
              <a:ea typeface="Courier New"/>
              <a:cs typeface="Courier New"/>
              <a:sym typeface="Courier New"/>
            </a:endParaRPr>
          </a:p>
        </p:txBody>
      </p:sp>
      <p:pic>
        <p:nvPicPr>
          <p:cNvPr id="5" name="Picture 4">
            <a:extLst>
              <a:ext uri="{FF2B5EF4-FFF2-40B4-BE49-F238E27FC236}">
                <a16:creationId xmlns:a16="http://schemas.microsoft.com/office/drawing/2014/main" id="{C7FBF629-A278-4584-BE81-5F3D3EB9C9F4}"/>
              </a:ext>
            </a:extLst>
          </p:cNvPr>
          <p:cNvPicPr>
            <a:picLocks noChangeAspect="1"/>
          </p:cNvPicPr>
          <p:nvPr/>
        </p:nvPicPr>
        <p:blipFill>
          <a:blip r:embed="rId6"/>
          <a:stretch>
            <a:fillRect/>
          </a:stretch>
        </p:blipFill>
        <p:spPr>
          <a:xfrm>
            <a:off x="365049" y="1409586"/>
            <a:ext cx="7954471" cy="278589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80"/>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750" name="Google Shape;750;p8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751" name="Google Shape;751;p80"/>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752" name="Google Shape;752;p80"/>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753" name="Google Shape;753;p80"/>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Membuat Proses Delete</a:t>
            </a:r>
            <a:endParaRPr sz="2800" b="0" i="0" u="none" strike="noStrike" cap="none">
              <a:solidFill>
                <a:srgbClr val="243A62"/>
              </a:solidFill>
              <a:latin typeface="Arial"/>
              <a:ea typeface="Arial"/>
              <a:cs typeface="Arial"/>
              <a:sym typeface="Arial"/>
            </a:endParaRPr>
          </a:p>
        </p:txBody>
      </p:sp>
      <p:sp>
        <p:nvSpPr>
          <p:cNvPr id="754" name="Google Shape;754;p80"/>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2060"/>
              </a:buClr>
              <a:buSzPts val="810"/>
              <a:buFont typeface="Noto Sans Symbols"/>
              <a:buNone/>
            </a:pPr>
            <a:r>
              <a:rPr lang="en-US" sz="1800" b="0" i="0" u="none" strike="noStrike" cap="none" dirty="0" err="1">
                <a:solidFill>
                  <a:srgbClr val="002060"/>
                </a:solidFill>
                <a:latin typeface="Arial"/>
                <a:ea typeface="Arial"/>
                <a:cs typeface="Arial"/>
                <a:sym typeface="Arial"/>
              </a:rPr>
              <a:t>Silahkan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buat</a:t>
            </a:r>
            <a:r>
              <a:rPr lang="en-US" sz="1800" b="0" i="0" u="none" strike="noStrike" cap="none" dirty="0">
                <a:solidFill>
                  <a:srgbClr val="002060"/>
                </a:solidFill>
                <a:latin typeface="Arial"/>
                <a:ea typeface="Arial"/>
                <a:cs typeface="Arial"/>
                <a:sym typeface="Arial"/>
              </a:rPr>
              <a:t> script </a:t>
            </a:r>
            <a:r>
              <a:rPr lang="en-US" sz="1800" b="0" i="0" u="none" strike="noStrike" cap="none" dirty="0" err="1">
                <a:solidFill>
                  <a:srgbClr val="002060"/>
                </a:solidFill>
                <a:latin typeface="Arial"/>
                <a:ea typeface="Arial"/>
                <a:cs typeface="Arial"/>
                <a:sym typeface="Arial"/>
              </a:rPr>
              <a:t>baru</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dengan</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nama</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hapus.php</a:t>
            </a:r>
            <a:r>
              <a:rPr lang="en-US" sz="1800" b="0" i="0" u="none" strike="noStrike" cap="none" dirty="0">
                <a:solidFill>
                  <a:srgbClr val="002060"/>
                </a:solidFill>
                <a:latin typeface="Arial"/>
                <a:ea typeface="Arial"/>
                <a:cs typeface="Arial"/>
                <a:sym typeface="Arial"/>
              </a:rPr>
              <a:t> dan </a:t>
            </a:r>
            <a:r>
              <a:rPr lang="en-US" sz="1800" b="0" i="0" u="none" strike="noStrike" cap="none" dirty="0" err="1">
                <a:solidFill>
                  <a:srgbClr val="002060"/>
                </a:solidFill>
                <a:latin typeface="Arial"/>
                <a:ea typeface="Arial"/>
                <a:cs typeface="Arial"/>
                <a:sym typeface="Arial"/>
              </a:rPr>
              <a:t>ketik</a:t>
            </a:r>
            <a:r>
              <a:rPr lang="en-US" sz="1800" b="0" i="0" u="none" strike="noStrike" cap="none" dirty="0">
                <a:solidFill>
                  <a:srgbClr val="002060"/>
                </a:solidFill>
                <a:latin typeface="Arial"/>
                <a:ea typeface="Arial"/>
                <a:cs typeface="Arial"/>
                <a:sym typeface="Arial"/>
              </a:rPr>
              <a:t> script </a:t>
            </a:r>
            <a:r>
              <a:rPr lang="en-US" sz="1800" b="0" i="0" u="none" strike="noStrike" cap="none" dirty="0" err="1">
                <a:solidFill>
                  <a:srgbClr val="002060"/>
                </a:solidFill>
                <a:latin typeface="Arial"/>
                <a:ea typeface="Arial"/>
                <a:cs typeface="Arial"/>
                <a:sym typeface="Arial"/>
              </a:rPr>
              <a:t>berikut</a:t>
            </a:r>
            <a:r>
              <a:rPr lang="en-US" sz="1800" b="0" i="0" u="none" strike="noStrike" cap="none" dirty="0">
                <a:solidFill>
                  <a:srgbClr val="002060"/>
                </a:solidFill>
                <a:latin typeface="Arial"/>
                <a:ea typeface="Arial"/>
                <a:cs typeface="Arial"/>
                <a:sym typeface="Arial"/>
              </a:rPr>
              <a:t> </a:t>
            </a:r>
            <a:r>
              <a:rPr lang="en-US" sz="1800" b="0" i="0" u="none" strike="noStrike" cap="none" dirty="0" err="1">
                <a:solidFill>
                  <a:srgbClr val="002060"/>
                </a:solidFill>
                <a:latin typeface="Arial"/>
                <a:ea typeface="Arial"/>
                <a:cs typeface="Arial"/>
                <a:sym typeface="Arial"/>
              </a:rPr>
              <a:t>ini</a:t>
            </a:r>
            <a:r>
              <a:rPr lang="en-US" sz="1800" b="0" i="0" u="none" strike="noStrike" cap="none" dirty="0">
                <a:solidFill>
                  <a:srgbClr val="002060"/>
                </a:solidFill>
                <a:latin typeface="Arial"/>
                <a:ea typeface="Arial"/>
                <a:cs typeface="Arial"/>
                <a:sym typeface="Arial"/>
              </a:rPr>
              <a:t> :</a:t>
            </a:r>
            <a:endParaRPr sz="1800" b="0" i="0" u="none" strike="noStrike" cap="none" dirty="0">
              <a:solidFill>
                <a:srgbClr val="002060"/>
              </a:solidFill>
              <a:latin typeface="Courier New"/>
              <a:ea typeface="Courier New"/>
              <a:cs typeface="Courier New"/>
              <a:sym typeface="Courier New"/>
            </a:endParaRPr>
          </a:p>
        </p:txBody>
      </p:sp>
      <p:pic>
        <p:nvPicPr>
          <p:cNvPr id="3" name="Picture 2">
            <a:extLst>
              <a:ext uri="{FF2B5EF4-FFF2-40B4-BE49-F238E27FC236}">
                <a16:creationId xmlns:a16="http://schemas.microsoft.com/office/drawing/2014/main" id="{696A1640-B386-4DE8-9022-6D0203B3750D}"/>
              </a:ext>
            </a:extLst>
          </p:cNvPr>
          <p:cNvPicPr>
            <a:picLocks noChangeAspect="1"/>
          </p:cNvPicPr>
          <p:nvPr/>
        </p:nvPicPr>
        <p:blipFill>
          <a:blip r:embed="rId6"/>
          <a:stretch>
            <a:fillRect/>
          </a:stretch>
        </p:blipFill>
        <p:spPr>
          <a:xfrm>
            <a:off x="390709" y="1348135"/>
            <a:ext cx="8194373" cy="320837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81"/>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761" name="Google Shape;761;p8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762" name="Google Shape;762;p81"/>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763" name="Google Shape;763;p81"/>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764" name="Google Shape;764;p81"/>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Kesimpulan Pertemuan </a:t>
            </a:r>
            <a:endParaRPr sz="2800" b="0" i="0" u="none" strike="noStrike" cap="none">
              <a:solidFill>
                <a:srgbClr val="243A62"/>
              </a:solidFill>
              <a:latin typeface="Arial"/>
              <a:ea typeface="Arial"/>
              <a:cs typeface="Arial"/>
              <a:sym typeface="Arial"/>
            </a:endParaRPr>
          </a:p>
        </p:txBody>
      </p:sp>
      <p:sp>
        <p:nvSpPr>
          <p:cNvPr id="765" name="Google Shape;765;p81"/>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17347D"/>
              </a:buClr>
              <a:buSzPts val="1800"/>
              <a:buFont typeface="Arial"/>
              <a:buAutoNum type="arabicPeriod"/>
            </a:pPr>
            <a:r>
              <a:rPr lang="en-US" sz="1800" b="0" i="0" u="none" strike="noStrike" cap="none">
                <a:solidFill>
                  <a:srgbClr val="17347D"/>
                </a:solidFill>
                <a:latin typeface="Arial"/>
                <a:ea typeface="Arial"/>
                <a:cs typeface="Arial"/>
                <a:sym typeface="Arial"/>
              </a:rPr>
              <a:t>Array pada PHP merupakan unset array, dimana dimensi array, tipe data dan panjang array tidak perlu ditentukan/dideklarasikan di awal.</a:t>
            </a:r>
            <a:endParaRPr/>
          </a:p>
          <a:p>
            <a:pPr marL="342900" marR="0" lvl="0" indent="-228600" algn="just" rtl="0">
              <a:lnSpc>
                <a:spcPct val="100000"/>
              </a:lnSpc>
              <a:spcBef>
                <a:spcPts val="0"/>
              </a:spcBef>
              <a:spcAft>
                <a:spcPts val="0"/>
              </a:spcAft>
              <a:buClr>
                <a:srgbClr val="002060"/>
              </a:buClr>
              <a:buSzPts val="1800"/>
              <a:buFont typeface="Arial"/>
              <a:buNone/>
            </a:pPr>
            <a:endParaRPr sz="1800" b="0" i="0" u="none" strike="noStrike" cap="none">
              <a:solidFill>
                <a:srgbClr val="17347D"/>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8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771" name="Google Shape;771;p8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772" name="Google Shape;772;p82"/>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773" name="Google Shape;773;p82"/>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774" name="Google Shape;774;p82"/>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Referensi:</a:t>
            </a:r>
            <a:endParaRPr sz="2800" b="0" i="0" u="none" strike="noStrike" cap="none">
              <a:solidFill>
                <a:srgbClr val="243A62"/>
              </a:solidFill>
              <a:latin typeface="Arial"/>
              <a:ea typeface="Arial"/>
              <a:cs typeface="Arial"/>
              <a:sym typeface="Arial"/>
            </a:endParaRPr>
          </a:p>
        </p:txBody>
      </p:sp>
      <p:sp>
        <p:nvSpPr>
          <p:cNvPr id="775" name="Google Shape;775;p82"/>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rgbClr val="17347D"/>
              </a:buClr>
              <a:buSzPts val="1800"/>
              <a:buFont typeface="Arial"/>
              <a:buAutoNum type="arabicPeriod"/>
            </a:pPr>
            <a:r>
              <a:rPr lang="en-US" sz="1800" b="0" i="0" u="none" strike="noStrike" cap="none">
                <a:solidFill>
                  <a:srgbClr val="17347D"/>
                </a:solidFill>
                <a:latin typeface="Arial"/>
                <a:ea typeface="Arial"/>
                <a:cs typeface="Arial"/>
                <a:sym typeface="Arial"/>
              </a:rPr>
              <a:t>PHP 5 Tutorial, diakses dari laman </a:t>
            </a:r>
            <a:r>
              <a:rPr lang="en-US" sz="1800" b="0" i="0" u="sng" strike="noStrike" cap="none">
                <a:solidFill>
                  <a:srgbClr val="17347D"/>
                </a:solidFill>
                <a:latin typeface="Courier New"/>
                <a:ea typeface="Courier New"/>
                <a:cs typeface="Courier New"/>
                <a:sym typeface="Courier New"/>
                <a:hlinkClick r:id="rId6">
                  <a:extLst>
                    <a:ext uri="{A12FA001-AC4F-418D-AE19-62706E023703}">
                      <ahyp:hlinkClr xmlns:ahyp="http://schemas.microsoft.com/office/drawing/2018/hyperlinkcolor" val="tx"/>
                    </a:ext>
                  </a:extLst>
                </a:hlinkClick>
              </a:rPr>
              <a:t>https://www.w3schools.com/php/</a:t>
            </a:r>
            <a:r>
              <a:rPr lang="en-US" sz="1800" b="0" i="0" u="none" strike="noStrike" cap="none">
                <a:solidFill>
                  <a:srgbClr val="17347D"/>
                </a:solidFill>
                <a:latin typeface="Courier New"/>
                <a:ea typeface="Courier New"/>
                <a:cs typeface="Courier New"/>
                <a:sym typeface="Courier New"/>
              </a:rPr>
              <a:t>, </a:t>
            </a:r>
            <a:r>
              <a:rPr lang="en-US" sz="1800" b="0" i="0" u="none" strike="noStrike" cap="none">
                <a:solidFill>
                  <a:srgbClr val="17347D"/>
                </a:solidFill>
                <a:latin typeface="Arial"/>
                <a:ea typeface="Arial"/>
                <a:cs typeface="Arial"/>
                <a:sym typeface="Arial"/>
              </a:rPr>
              <a:t>pada 26 April 2019</a:t>
            </a:r>
            <a:endParaRPr/>
          </a:p>
          <a:p>
            <a:pPr marL="514350" marR="0" lvl="0" indent="-514350" algn="l" rtl="0">
              <a:lnSpc>
                <a:spcPct val="100000"/>
              </a:lnSpc>
              <a:spcBef>
                <a:spcPts val="0"/>
              </a:spcBef>
              <a:spcAft>
                <a:spcPts val="0"/>
              </a:spcAft>
              <a:buClr>
                <a:srgbClr val="17347D"/>
              </a:buClr>
              <a:buSzPts val="1800"/>
              <a:buFont typeface="Arial"/>
              <a:buAutoNum type="arabicPeriod"/>
            </a:pPr>
            <a:r>
              <a:rPr lang="en-US" sz="1800" b="0" i="0" u="none" strike="noStrike" cap="none">
                <a:solidFill>
                  <a:srgbClr val="17347D"/>
                </a:solidFill>
                <a:latin typeface="Arial"/>
                <a:ea typeface="Arial"/>
                <a:cs typeface="Arial"/>
                <a:sym typeface="Arial"/>
              </a:rPr>
              <a:t>Tutorial Belajar PHP Duniailkom, diakses dari laman </a:t>
            </a:r>
            <a:r>
              <a:rPr lang="en-US" sz="1800" b="0" i="0" u="sng" strike="noStrike" cap="none">
                <a:solidFill>
                  <a:srgbClr val="17347D"/>
                </a:solidFill>
                <a:latin typeface="Courier New"/>
                <a:ea typeface="Courier New"/>
                <a:cs typeface="Courier New"/>
                <a:sym typeface="Courier New"/>
                <a:hlinkClick r:id="rId7">
                  <a:extLst>
                    <a:ext uri="{A12FA001-AC4F-418D-AE19-62706E023703}">
                      <ahyp:hlinkClr xmlns:ahyp="http://schemas.microsoft.com/office/drawing/2018/hyperlinkcolor" val="tx"/>
                    </a:ext>
                  </a:extLst>
                </a:hlinkClick>
              </a:rPr>
              <a:t>https://www.duniailkom.com/tutorial-belajar-php-dan-index-artikel-php/</a:t>
            </a:r>
            <a:r>
              <a:rPr lang="en-US" sz="1800" b="0" i="0" u="none" strike="noStrike" cap="none">
                <a:solidFill>
                  <a:srgbClr val="17347D"/>
                </a:solidFill>
                <a:latin typeface="Courier New"/>
                <a:ea typeface="Courier New"/>
                <a:cs typeface="Courier New"/>
                <a:sym typeface="Courier New"/>
              </a:rPr>
              <a:t> </a:t>
            </a:r>
            <a:r>
              <a:rPr lang="en-US" sz="1800" b="0" i="0" u="none" strike="noStrike" cap="none">
                <a:solidFill>
                  <a:srgbClr val="17347D"/>
                </a:solidFill>
                <a:latin typeface="Arial"/>
                <a:ea typeface="Arial"/>
                <a:cs typeface="Arial"/>
                <a:sym typeface="Arial"/>
              </a:rPr>
              <a:t>, pada 27 April 2019</a:t>
            </a:r>
            <a:endParaRPr/>
          </a:p>
          <a:p>
            <a:pPr marL="514350" marR="0" lvl="0" indent="-514350" algn="l" rtl="0">
              <a:lnSpc>
                <a:spcPct val="100000"/>
              </a:lnSpc>
              <a:spcBef>
                <a:spcPts val="0"/>
              </a:spcBef>
              <a:spcAft>
                <a:spcPts val="0"/>
              </a:spcAft>
              <a:buClr>
                <a:srgbClr val="17347D"/>
              </a:buClr>
              <a:buSzPts val="1800"/>
              <a:buFont typeface="Arial"/>
              <a:buAutoNum type="arabicPeriod"/>
            </a:pPr>
            <a:r>
              <a:rPr lang="en-US" sz="1800" b="0" i="0" u="none" strike="noStrike" cap="none">
                <a:solidFill>
                  <a:srgbClr val="17347D"/>
                </a:solidFill>
                <a:latin typeface="Arial"/>
                <a:ea typeface="Arial"/>
                <a:cs typeface="Arial"/>
                <a:sym typeface="Arial"/>
              </a:rPr>
              <a:t>Anonymous. (n.d.). </a:t>
            </a:r>
            <a:r>
              <a:rPr lang="en-US" sz="1800" b="0" i="1" u="none" strike="noStrike" cap="none">
                <a:solidFill>
                  <a:srgbClr val="17347D"/>
                </a:solidFill>
                <a:latin typeface="Arial"/>
                <a:ea typeface="Arial"/>
                <a:cs typeface="Arial"/>
                <a:sym typeface="Arial"/>
              </a:rPr>
              <a:t>MySQL Reference Manual</a:t>
            </a:r>
            <a:r>
              <a:rPr lang="en-US" sz="1800" b="0" i="0" u="none" strike="noStrike" cap="none">
                <a:solidFill>
                  <a:srgbClr val="17347D"/>
                </a:solidFill>
                <a:latin typeface="Arial"/>
                <a:ea typeface="Arial"/>
                <a:cs typeface="Arial"/>
                <a:sym typeface="Arial"/>
              </a:rPr>
              <a:t>. Retrieved from </a:t>
            </a:r>
            <a:r>
              <a:rPr lang="en-US" sz="1800" b="0" i="0" u="sng" strike="noStrike" cap="none">
                <a:solidFill>
                  <a:srgbClr val="17347D"/>
                </a:solidFill>
                <a:latin typeface="Courier New"/>
                <a:ea typeface="Courier New"/>
                <a:cs typeface="Courier New"/>
                <a:sym typeface="Courier New"/>
                <a:hlinkClick r:id="rId8">
                  <a:extLst>
                    <a:ext uri="{A12FA001-AC4F-418D-AE19-62706E023703}">
                      <ahyp:hlinkClr xmlns:ahyp="http://schemas.microsoft.com/office/drawing/2018/hyperlinkcolor" val="tx"/>
                    </a:ext>
                  </a:extLst>
                </a:hlinkClick>
              </a:rPr>
              <a:t>http://downloads.mysql.com/docs/</a:t>
            </a:r>
            <a:r>
              <a:rPr lang="en-US" sz="1800" b="0" i="0" u="none" strike="noStrike" cap="none">
                <a:solidFill>
                  <a:srgbClr val="17347D"/>
                </a:solidFill>
                <a:latin typeface="Courier New"/>
                <a:ea typeface="Courier New"/>
                <a:cs typeface="Courier New"/>
                <a:sym typeface="Courier New"/>
              </a:rPr>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grpSp>
        <p:nvGrpSpPr>
          <p:cNvPr id="780" name="Google Shape;780;g98847c17e0_0_0"/>
          <p:cNvGrpSpPr/>
          <p:nvPr/>
        </p:nvGrpSpPr>
        <p:grpSpPr>
          <a:xfrm>
            <a:off x="3094159" y="1213693"/>
            <a:ext cx="6049849" cy="2173893"/>
            <a:chOff x="-1526118" y="1468582"/>
            <a:chExt cx="13653462" cy="4906100"/>
          </a:xfrm>
        </p:grpSpPr>
        <p:pic>
          <p:nvPicPr>
            <p:cNvPr id="781" name="Google Shape;781;g98847c17e0_0_0"/>
            <p:cNvPicPr preferRelativeResize="0"/>
            <p:nvPr/>
          </p:nvPicPr>
          <p:blipFill rotWithShape="1">
            <a:blip r:embed="rId3">
              <a:alphaModFix/>
            </a:blip>
            <a:srcRect l="20689" t="11366" r="20683" b="9918"/>
            <a:stretch/>
          </p:blipFill>
          <p:spPr>
            <a:xfrm>
              <a:off x="5833591" y="2022764"/>
              <a:ext cx="2133784" cy="2864863"/>
            </a:xfrm>
            <a:prstGeom prst="rect">
              <a:avLst/>
            </a:prstGeom>
            <a:noFill/>
            <a:ln>
              <a:noFill/>
            </a:ln>
          </p:spPr>
        </p:pic>
        <p:pic>
          <p:nvPicPr>
            <p:cNvPr id="782" name="Google Shape;782;g98847c17e0_0_0"/>
            <p:cNvPicPr preferRelativeResize="0"/>
            <p:nvPr/>
          </p:nvPicPr>
          <p:blipFill rotWithShape="1">
            <a:blip r:embed="rId4">
              <a:alphaModFix/>
            </a:blip>
            <a:srcRect l="6571" t="38017" r="6502" b="38299"/>
            <a:stretch/>
          </p:blipFill>
          <p:spPr>
            <a:xfrm>
              <a:off x="1941532" y="4887627"/>
              <a:ext cx="5458691" cy="1487055"/>
            </a:xfrm>
            <a:prstGeom prst="rect">
              <a:avLst/>
            </a:prstGeom>
            <a:noFill/>
            <a:ln>
              <a:noFill/>
            </a:ln>
          </p:spPr>
        </p:pic>
        <p:pic>
          <p:nvPicPr>
            <p:cNvPr id="783" name="Google Shape;783;g98847c17e0_0_0"/>
            <p:cNvPicPr preferRelativeResize="0"/>
            <p:nvPr/>
          </p:nvPicPr>
          <p:blipFill rotWithShape="1">
            <a:blip r:embed="rId5">
              <a:alphaModFix/>
            </a:blip>
            <a:srcRect l="11821" t="14813" r="12786" b="16415"/>
            <a:stretch/>
          </p:blipFill>
          <p:spPr>
            <a:xfrm>
              <a:off x="2508685" y="1678709"/>
              <a:ext cx="3125498" cy="2851009"/>
            </a:xfrm>
            <a:prstGeom prst="rect">
              <a:avLst/>
            </a:prstGeom>
            <a:noFill/>
            <a:ln>
              <a:noFill/>
            </a:ln>
          </p:spPr>
        </p:pic>
        <p:pic>
          <p:nvPicPr>
            <p:cNvPr id="784" name="Google Shape;784;g98847c17e0_0_0"/>
            <p:cNvPicPr preferRelativeResize="0"/>
            <p:nvPr/>
          </p:nvPicPr>
          <p:blipFill rotWithShape="1">
            <a:blip r:embed="rId6">
              <a:alphaModFix/>
            </a:blip>
            <a:srcRect l="13267" t="16079" r="9458" b="16073"/>
            <a:stretch/>
          </p:blipFill>
          <p:spPr>
            <a:xfrm>
              <a:off x="-1526118" y="1468582"/>
              <a:ext cx="4145638" cy="3639627"/>
            </a:xfrm>
            <a:prstGeom prst="rect">
              <a:avLst/>
            </a:prstGeom>
            <a:noFill/>
            <a:ln>
              <a:noFill/>
            </a:ln>
          </p:spPr>
        </p:pic>
        <p:pic>
          <p:nvPicPr>
            <p:cNvPr id="785" name="Google Shape;785;g98847c17e0_0_0"/>
            <p:cNvPicPr preferRelativeResize="0"/>
            <p:nvPr/>
          </p:nvPicPr>
          <p:blipFill rotWithShape="1">
            <a:blip r:embed="rId7">
              <a:alphaModFix/>
            </a:blip>
            <a:srcRect l="7655" t="13458" r="7469" b="12511"/>
            <a:stretch/>
          </p:blipFill>
          <p:spPr>
            <a:xfrm>
              <a:off x="7573817" y="1844169"/>
              <a:ext cx="4553527" cy="3971636"/>
            </a:xfrm>
            <a:prstGeom prst="rect">
              <a:avLst/>
            </a:prstGeom>
            <a:noFill/>
            <a:ln>
              <a:noFill/>
            </a:ln>
          </p:spPr>
        </p:pic>
      </p:grpSp>
      <p:pic>
        <p:nvPicPr>
          <p:cNvPr id="786" name="Google Shape;786;g98847c17e0_0_0"/>
          <p:cNvPicPr preferRelativeResize="0"/>
          <p:nvPr/>
        </p:nvPicPr>
        <p:blipFill rotWithShape="1">
          <a:blip r:embed="rId8">
            <a:alphaModFix/>
          </a:blip>
          <a:srcRect r="72915" b="82221"/>
          <a:stretch/>
        </p:blipFill>
        <p:spPr>
          <a:xfrm>
            <a:off x="7931775" y="4038600"/>
            <a:ext cx="1212225" cy="596789"/>
          </a:xfrm>
          <a:prstGeom prst="rect">
            <a:avLst/>
          </a:prstGeom>
          <a:noFill/>
          <a:ln>
            <a:noFill/>
          </a:ln>
        </p:spPr>
      </p:pic>
      <p:pic>
        <p:nvPicPr>
          <p:cNvPr id="787" name="Google Shape;787;g98847c17e0_0_0"/>
          <p:cNvPicPr preferRelativeResize="0"/>
          <p:nvPr/>
        </p:nvPicPr>
        <p:blipFill rotWithShape="1">
          <a:blip r:embed="rId8">
            <a:alphaModFix/>
          </a:blip>
          <a:srcRect l="-630" r="629" b="82221"/>
          <a:stretch/>
        </p:blipFill>
        <p:spPr>
          <a:xfrm>
            <a:off x="-85725" y="0"/>
            <a:ext cx="9229725" cy="1219200"/>
          </a:xfrm>
          <a:prstGeom prst="rect">
            <a:avLst/>
          </a:prstGeom>
          <a:noFill/>
          <a:ln>
            <a:noFill/>
          </a:ln>
        </p:spPr>
      </p:pic>
      <p:sp>
        <p:nvSpPr>
          <p:cNvPr id="788" name="Google Shape;788;g98847c17e0_0_0"/>
          <p:cNvSpPr txBox="1"/>
          <p:nvPr/>
        </p:nvSpPr>
        <p:spPr>
          <a:xfrm>
            <a:off x="1171575" y="1959224"/>
            <a:ext cx="6677100" cy="86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rgbClr val="1C4587"/>
                </a:solidFill>
                <a:latin typeface="Arial"/>
                <a:ea typeface="Arial"/>
                <a:cs typeface="Arial"/>
                <a:sym typeface="Arial"/>
              </a:rPr>
              <a:t>TERIMA KASIH</a:t>
            </a:r>
            <a:endParaRPr sz="4800" b="1" i="0" u="none" strike="noStrike" cap="none">
              <a:solidFill>
                <a:srgbClr val="1C4587"/>
              </a:solidFill>
              <a:latin typeface="Arial"/>
              <a:ea typeface="Arial"/>
              <a:cs typeface="Arial"/>
              <a:sym typeface="Arial"/>
            </a:endParaRPr>
          </a:p>
        </p:txBody>
      </p:sp>
      <p:grpSp>
        <p:nvGrpSpPr>
          <p:cNvPr id="789" name="Google Shape;789;g98847c17e0_0_0"/>
          <p:cNvGrpSpPr/>
          <p:nvPr/>
        </p:nvGrpSpPr>
        <p:grpSpPr>
          <a:xfrm>
            <a:off x="0" y="4038598"/>
            <a:ext cx="9144000" cy="1219200"/>
            <a:chOff x="0" y="4038598"/>
            <a:chExt cx="9144000" cy="1219200"/>
          </a:xfrm>
        </p:grpSpPr>
        <p:pic>
          <p:nvPicPr>
            <p:cNvPr id="790" name="Google Shape;790;g98847c17e0_0_0"/>
            <p:cNvPicPr preferRelativeResize="0"/>
            <p:nvPr/>
          </p:nvPicPr>
          <p:blipFill rotWithShape="1">
            <a:blip r:embed="rId8">
              <a:alphaModFix/>
            </a:blip>
            <a:srcRect t="82221"/>
            <a:stretch/>
          </p:blipFill>
          <p:spPr>
            <a:xfrm>
              <a:off x="0" y="4038598"/>
              <a:ext cx="9144000" cy="1219200"/>
            </a:xfrm>
            <a:prstGeom prst="rect">
              <a:avLst/>
            </a:prstGeom>
            <a:noFill/>
            <a:ln>
              <a:noFill/>
            </a:ln>
          </p:spPr>
        </p:pic>
        <p:pic>
          <p:nvPicPr>
            <p:cNvPr id="791" name="Google Shape;791;g98847c17e0_0_0"/>
            <p:cNvPicPr preferRelativeResize="0"/>
            <p:nvPr/>
          </p:nvPicPr>
          <p:blipFill rotWithShape="1">
            <a:blip r:embed="rId8">
              <a:alphaModFix/>
            </a:blip>
            <a:srcRect l="73536" t="11767" r="-2" b="84735"/>
            <a:stretch/>
          </p:blipFill>
          <p:spPr>
            <a:xfrm>
              <a:off x="8690517" y="4826682"/>
              <a:ext cx="349406" cy="316819"/>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52" name="Google Shape;152;p2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53" name="Google Shape;153;p25"/>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154" name="Google Shape;154;p25"/>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155" name="Google Shape;155;p25"/>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Penulisan Array</a:t>
            </a:r>
            <a:endParaRPr sz="2800" b="0" i="0" u="none" strike="noStrike" cap="none">
              <a:solidFill>
                <a:srgbClr val="243A62"/>
              </a:solidFill>
              <a:latin typeface="Arial"/>
              <a:ea typeface="Arial"/>
              <a:cs typeface="Arial"/>
              <a:sym typeface="Arial"/>
            </a:endParaRPr>
          </a:p>
        </p:txBody>
      </p:sp>
      <p:sp>
        <p:nvSpPr>
          <p:cNvPr id="156" name="Google Shape;156;p25"/>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7347D"/>
              </a:buClr>
              <a:buSzPts val="1800"/>
              <a:buFont typeface="Noto Sans Symbols"/>
              <a:buNone/>
            </a:pPr>
            <a:r>
              <a:rPr lang="en-US" sz="1800" b="0" i="0" u="none" strike="noStrike" cap="none">
                <a:solidFill>
                  <a:srgbClr val="17347D"/>
                </a:solidFill>
                <a:latin typeface="Courier New"/>
                <a:ea typeface="Courier New"/>
                <a:cs typeface="Courier New"/>
                <a:sym typeface="Courier New"/>
              </a:rPr>
              <a:t>$nama_variabel = array(</a:t>
            </a:r>
            <a:endParaRPr/>
          </a:p>
          <a:p>
            <a:pPr marL="400050" marR="0" lvl="1" indent="0" algn="l" rtl="0">
              <a:lnSpc>
                <a:spcPct val="100000"/>
              </a:lnSpc>
              <a:spcBef>
                <a:spcPts val="0"/>
              </a:spcBef>
              <a:spcAft>
                <a:spcPts val="0"/>
              </a:spcAft>
              <a:buClr>
                <a:srgbClr val="17347D"/>
              </a:buClr>
              <a:buSzPts val="1800"/>
              <a:buFont typeface="Noto Sans Symbols"/>
              <a:buNone/>
            </a:pPr>
            <a:r>
              <a:rPr lang="en-US" sz="1800" b="0" i="0" u="none" strike="noStrike" cap="none">
                <a:solidFill>
                  <a:srgbClr val="17347D"/>
                </a:solidFill>
                <a:latin typeface="Courier New"/>
                <a:ea typeface="Courier New"/>
                <a:cs typeface="Courier New"/>
                <a:sym typeface="Courier New"/>
              </a:rPr>
              <a:t>index  = elemen,</a:t>
            </a:r>
            <a:endParaRPr/>
          </a:p>
          <a:p>
            <a:pPr marL="400050" marR="0" lvl="1" indent="0" algn="l" rtl="0">
              <a:lnSpc>
                <a:spcPct val="100000"/>
              </a:lnSpc>
              <a:spcBef>
                <a:spcPts val="0"/>
              </a:spcBef>
              <a:spcAft>
                <a:spcPts val="0"/>
              </a:spcAft>
              <a:buClr>
                <a:srgbClr val="17347D"/>
              </a:buClr>
              <a:buSzPts val="1800"/>
              <a:buFont typeface="Noto Sans Symbols"/>
              <a:buNone/>
            </a:pPr>
            <a:r>
              <a:rPr lang="en-US" sz="1800" b="0" i="0" u="none" strike="noStrike" cap="none">
                <a:solidFill>
                  <a:srgbClr val="17347D"/>
                </a:solidFill>
                <a:latin typeface="Courier New"/>
                <a:ea typeface="Courier New"/>
                <a:cs typeface="Courier New"/>
                <a:sym typeface="Courier New"/>
              </a:rPr>
              <a:t>index2 = elemen2,</a:t>
            </a:r>
            <a:endParaRPr/>
          </a:p>
          <a:p>
            <a:pPr marL="400050" marR="0" lvl="1" indent="0" algn="l" rtl="0">
              <a:lnSpc>
                <a:spcPct val="100000"/>
              </a:lnSpc>
              <a:spcBef>
                <a:spcPts val="0"/>
              </a:spcBef>
              <a:spcAft>
                <a:spcPts val="0"/>
              </a:spcAft>
              <a:buClr>
                <a:srgbClr val="17347D"/>
              </a:buClr>
              <a:buSzPts val="1800"/>
              <a:buFont typeface="Noto Sans Symbols"/>
              <a:buNone/>
            </a:pPr>
            <a:r>
              <a:rPr lang="en-US" sz="1800" b="0" i="0" u="none" strike="noStrike" cap="none">
                <a:solidFill>
                  <a:srgbClr val="17347D"/>
                </a:solidFill>
                <a:latin typeface="Courier New"/>
                <a:ea typeface="Courier New"/>
                <a:cs typeface="Courier New"/>
                <a:sym typeface="Courier New"/>
              </a:rPr>
              <a:t>index3 = elemen3,</a:t>
            </a:r>
            <a:endParaRPr/>
          </a:p>
          <a:p>
            <a:pPr marL="0" marR="0" lvl="0" indent="0" algn="l" rtl="0">
              <a:lnSpc>
                <a:spcPct val="100000"/>
              </a:lnSpc>
              <a:spcBef>
                <a:spcPts val="0"/>
              </a:spcBef>
              <a:spcAft>
                <a:spcPts val="0"/>
              </a:spcAft>
              <a:buClr>
                <a:srgbClr val="17347D"/>
              </a:buClr>
              <a:buSzPts val="1800"/>
              <a:buFont typeface="Noto Sans Symbols"/>
              <a:buNone/>
            </a:pPr>
            <a:r>
              <a:rPr lang="en-US" sz="1800" b="0" i="0" u="none" strike="noStrike" cap="none">
                <a:solidFill>
                  <a:srgbClr val="17347D"/>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17347D"/>
              </a:buClr>
              <a:buSzPts val="1800"/>
              <a:buFont typeface="Noto Sans Symbols"/>
              <a:buNone/>
            </a:pPr>
            <a:r>
              <a:rPr lang="en-US" sz="1800" b="0" i="0" u="none" strike="noStrike" cap="none">
                <a:solidFill>
                  <a:srgbClr val="17347D"/>
                </a:solidFill>
                <a:latin typeface="Courier New"/>
                <a:ea typeface="Courier New"/>
                <a:cs typeface="Courier New"/>
                <a:sym typeface="Courier New"/>
              </a:rPr>
              <a:t>)</a:t>
            </a:r>
            <a:endParaRPr/>
          </a:p>
          <a:p>
            <a:pPr marL="0" marR="0" lvl="0" indent="0" algn="l" rtl="0">
              <a:lnSpc>
                <a:spcPct val="100000"/>
              </a:lnSpc>
              <a:spcBef>
                <a:spcPts val="360"/>
              </a:spcBef>
              <a:spcAft>
                <a:spcPts val="0"/>
              </a:spcAft>
              <a:buClr>
                <a:srgbClr val="002060"/>
              </a:buClr>
              <a:buSzPts val="810"/>
              <a:buFont typeface="Noto Sans Symbols"/>
              <a:buNone/>
            </a:pPr>
            <a:endParaRPr sz="1800" b="1" i="0" u="none" strike="noStrike" cap="none">
              <a:solidFill>
                <a:srgbClr val="002060"/>
              </a:solidFill>
              <a:latin typeface="Verdana"/>
              <a:ea typeface="Verdana"/>
              <a:cs typeface="Verdana"/>
              <a:sym typeface="Verdana"/>
            </a:endParaRPr>
          </a:p>
          <a:p>
            <a:pPr marL="342900" marR="0" lvl="0" indent="-342900" algn="just" rtl="0">
              <a:lnSpc>
                <a:spcPct val="100000"/>
              </a:lnSpc>
              <a:spcBef>
                <a:spcPts val="400"/>
              </a:spcBef>
              <a:spcAft>
                <a:spcPts val="0"/>
              </a:spcAft>
              <a:buClr>
                <a:srgbClr val="002060"/>
              </a:buClr>
              <a:buSzPts val="900"/>
              <a:buFont typeface="Noto Sans Symbols"/>
              <a:buChar char="❖"/>
            </a:pPr>
            <a:r>
              <a:rPr lang="en-US" sz="2000" b="0" i="0" u="none" strike="noStrike" cap="none">
                <a:solidFill>
                  <a:srgbClr val="002060"/>
                </a:solidFill>
                <a:latin typeface="Arial"/>
                <a:ea typeface="Arial"/>
                <a:cs typeface="Arial"/>
                <a:sym typeface="Arial"/>
              </a:rPr>
              <a:t>Komponen array terdiri dari pasangan index dan elemen array</a:t>
            </a:r>
            <a:endParaRPr/>
          </a:p>
          <a:p>
            <a:pPr marL="342900" marR="0" lvl="0" indent="-342900" algn="just" rtl="0">
              <a:lnSpc>
                <a:spcPct val="100000"/>
              </a:lnSpc>
              <a:spcBef>
                <a:spcPts val="400"/>
              </a:spcBef>
              <a:spcAft>
                <a:spcPts val="0"/>
              </a:spcAft>
              <a:buClr>
                <a:srgbClr val="002060"/>
              </a:buClr>
              <a:buSzPts val="900"/>
              <a:buFont typeface="Noto Sans Symbols"/>
              <a:buChar char="❖"/>
            </a:pPr>
            <a:r>
              <a:rPr lang="en-US" sz="2000" b="0" i="0" u="none" strike="noStrike" cap="none">
                <a:solidFill>
                  <a:srgbClr val="002060"/>
                </a:solidFill>
                <a:latin typeface="Arial"/>
                <a:ea typeface="Arial"/>
                <a:cs typeface="Arial"/>
                <a:sym typeface="Arial"/>
              </a:rPr>
              <a:t>Index sebagai penunjuk posisi dimana elemen disimpan.</a:t>
            </a:r>
            <a:endParaRPr/>
          </a:p>
          <a:p>
            <a:pPr marL="342900" marR="0" lvl="0" indent="-342900" algn="just" rtl="0">
              <a:lnSpc>
                <a:spcPct val="100000"/>
              </a:lnSpc>
              <a:spcBef>
                <a:spcPts val="400"/>
              </a:spcBef>
              <a:spcAft>
                <a:spcPts val="0"/>
              </a:spcAft>
              <a:buClr>
                <a:srgbClr val="002060"/>
              </a:buClr>
              <a:buSzPts val="900"/>
              <a:buFont typeface="Noto Sans Symbols"/>
              <a:buChar char="❖"/>
            </a:pPr>
            <a:r>
              <a:rPr lang="en-US" sz="2000" b="0" i="0" u="none" strike="noStrike" cap="none">
                <a:solidFill>
                  <a:srgbClr val="002060"/>
                </a:solidFill>
                <a:latin typeface="Arial"/>
                <a:ea typeface="Arial"/>
                <a:cs typeface="Arial"/>
                <a:sym typeface="Arial"/>
              </a:rPr>
              <a:t>Pengaksesan array menggunakan kombinasi </a:t>
            </a:r>
            <a:r>
              <a:rPr lang="en-US" sz="2000" b="0" i="0" u="none" strike="noStrike" cap="none">
                <a:solidFill>
                  <a:srgbClr val="17347D"/>
                </a:solidFill>
                <a:latin typeface="Courier New"/>
                <a:ea typeface="Courier New"/>
                <a:cs typeface="Courier New"/>
                <a:sym typeface="Courier New"/>
              </a:rPr>
              <a:t>$nama_variable </a:t>
            </a:r>
            <a:r>
              <a:rPr lang="en-US" sz="2000" b="0" i="0" u="none" strike="noStrike" cap="none">
                <a:solidFill>
                  <a:srgbClr val="002060"/>
                </a:solidFill>
                <a:latin typeface="Arial"/>
                <a:ea typeface="Arial"/>
                <a:cs typeface="Arial"/>
                <a:sym typeface="Arial"/>
              </a:rPr>
              <a:t>dan </a:t>
            </a:r>
            <a:r>
              <a:rPr lang="en-US" sz="2000" b="0" i="0" u="none" strike="noStrike" cap="none">
                <a:solidFill>
                  <a:srgbClr val="002060"/>
                </a:solidFill>
                <a:latin typeface="Courier New"/>
                <a:ea typeface="Courier New"/>
                <a:cs typeface="Courier New"/>
                <a:sym typeface="Courier New"/>
              </a:rPr>
              <a:t>nilai</a:t>
            </a:r>
            <a:r>
              <a:rPr lang="en-US" sz="2000" b="0" i="0" u="none" strike="noStrike" cap="none">
                <a:solidFill>
                  <a:srgbClr val="17347D"/>
                </a:solidFill>
                <a:latin typeface="Courier New"/>
                <a:ea typeface="Courier New"/>
                <a:cs typeface="Courier New"/>
                <a:sym typeface="Courier New"/>
              </a:rPr>
              <a:t> index </a:t>
            </a:r>
            <a:r>
              <a:rPr lang="en-US" sz="2000" b="0" i="0" u="none" strike="noStrike" cap="none">
                <a:solidFill>
                  <a:srgbClr val="002060"/>
                </a:solidFill>
                <a:latin typeface="Arial"/>
                <a:ea typeface="Arial"/>
                <a:cs typeface="Arial"/>
                <a:sym typeface="Arial"/>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62" name="Google Shape;162;p2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63" name="Google Shape;163;p26"/>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164" name="Google Shape;164;p26"/>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165" name="Google Shape;165;p26"/>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Index Array</a:t>
            </a:r>
            <a:endParaRPr sz="2800" b="0" i="0" u="none" strike="noStrike" cap="none">
              <a:solidFill>
                <a:srgbClr val="243A62"/>
              </a:solidFill>
              <a:latin typeface="Arial"/>
              <a:ea typeface="Arial"/>
              <a:cs typeface="Arial"/>
              <a:sym typeface="Arial"/>
            </a:endParaRPr>
          </a:p>
        </p:txBody>
      </p:sp>
      <p:sp>
        <p:nvSpPr>
          <p:cNvPr id="166" name="Google Shape;166;p26"/>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Index Numeric : menggunakan angka untuk menandai sebuah elemen array</a:t>
            </a:r>
            <a:endParaRPr/>
          </a:p>
          <a:p>
            <a:pPr marL="342900" marR="0" lvl="0" indent="-291465" algn="l" rtl="0">
              <a:lnSpc>
                <a:spcPct val="100000"/>
              </a:lnSpc>
              <a:spcBef>
                <a:spcPts val="360"/>
              </a:spcBef>
              <a:spcAft>
                <a:spcPts val="0"/>
              </a:spcAft>
              <a:buClr>
                <a:srgbClr val="002060"/>
              </a:buClr>
              <a:buSzPts val="810"/>
              <a:buFont typeface="Noto Sans Symbols"/>
              <a:buNone/>
            </a:pPr>
            <a:endParaRPr sz="1800" b="0" i="0" u="none" strike="noStrike" cap="none">
              <a:solidFill>
                <a:srgbClr val="002060"/>
              </a:solidFill>
              <a:latin typeface="Arial"/>
              <a:ea typeface="Arial"/>
              <a:cs typeface="Arial"/>
              <a:sym typeface="Arial"/>
            </a:endParaRPr>
          </a:p>
          <a:p>
            <a:pPr marL="342900" marR="0" lvl="0" indent="-342900" algn="l" rtl="0">
              <a:lnSpc>
                <a:spcPct val="100000"/>
              </a:lnSpc>
              <a:spcBef>
                <a:spcPts val="360"/>
              </a:spcBef>
              <a:spcAft>
                <a:spcPts val="0"/>
              </a:spcAft>
              <a:buClr>
                <a:srgbClr val="002060"/>
              </a:buClr>
              <a:buSzPts val="810"/>
              <a:buFont typeface="Noto Sans Symbols"/>
              <a:buChar char="❖"/>
            </a:pPr>
            <a:r>
              <a:rPr lang="en-US" sz="1800" b="0" i="0" u="none" strike="noStrike" cap="none">
                <a:solidFill>
                  <a:srgbClr val="002060"/>
                </a:solidFill>
                <a:latin typeface="Arial"/>
                <a:ea typeface="Arial"/>
                <a:cs typeface="Arial"/>
                <a:sym typeface="Arial"/>
              </a:rPr>
              <a:t>Index Asosiatif : memberikan nama sebagai penanda sebuah elemen</a:t>
            </a:r>
            <a:endParaRPr sz="1800" b="0" i="0" u="none" strike="noStrike" cap="none">
              <a:solidFill>
                <a:srgbClr val="00206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72" name="Google Shape;172;p2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73" name="Google Shape;173;p27"/>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174" name="Google Shape;174;p27"/>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175" name="Google Shape;175;p27"/>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43A62"/>
                </a:solidFill>
                <a:latin typeface="Arial"/>
                <a:ea typeface="Arial"/>
                <a:cs typeface="Arial"/>
                <a:sym typeface="Arial"/>
              </a:rPr>
              <a:t>Membuat Array di PHP</a:t>
            </a:r>
            <a:endParaRPr sz="2800" b="0" i="0" u="none" strike="noStrike" cap="none">
              <a:solidFill>
                <a:srgbClr val="243A62"/>
              </a:solidFill>
              <a:latin typeface="Arial"/>
              <a:ea typeface="Arial"/>
              <a:cs typeface="Arial"/>
              <a:sym typeface="Arial"/>
            </a:endParaRPr>
          </a:p>
        </p:txBody>
      </p:sp>
      <p:sp>
        <p:nvSpPr>
          <p:cNvPr id="176" name="Google Shape;176;p27"/>
          <p:cNvSpPr txBox="1"/>
          <p:nvPr/>
        </p:nvSpPr>
        <p:spPr>
          <a:xfrm>
            <a:off x="331180" y="876953"/>
            <a:ext cx="8464028" cy="385116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2060"/>
              </a:buClr>
              <a:buSzPts val="810"/>
              <a:buFont typeface="Noto Sans Symbols"/>
              <a:buNone/>
            </a:pPr>
            <a:r>
              <a:rPr lang="en-US" sz="1800" b="0" i="0" u="none" strike="noStrike" cap="none">
                <a:solidFill>
                  <a:srgbClr val="002060"/>
                </a:solidFill>
                <a:latin typeface="Arial"/>
                <a:ea typeface="Arial"/>
                <a:cs typeface="Arial"/>
                <a:sym typeface="Arial"/>
              </a:rPr>
              <a:t>Array di PHP dapat kita buat dengan fungsi array() dan tanda kurung kotak [].</a:t>
            </a:r>
            <a:endParaRPr/>
          </a:p>
        </p:txBody>
      </p:sp>
      <p:pic>
        <p:nvPicPr>
          <p:cNvPr id="177" name="Google Shape;177;p27"/>
          <p:cNvPicPr preferRelativeResize="0"/>
          <p:nvPr/>
        </p:nvPicPr>
        <p:blipFill rotWithShape="1">
          <a:blip r:embed="rId6">
            <a:alphaModFix/>
          </a:blip>
          <a:srcRect/>
          <a:stretch/>
        </p:blipFill>
        <p:spPr>
          <a:xfrm>
            <a:off x="1611588" y="1431608"/>
            <a:ext cx="5903211" cy="348096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F77B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2409</Words>
  <Application>Microsoft Office PowerPoint</Application>
  <PresentationFormat>On-screen Show (16:9)</PresentationFormat>
  <Paragraphs>301</Paragraphs>
  <Slides>68</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Cambria</vt:lpstr>
      <vt:lpstr>Courier New</vt:lpstr>
      <vt:lpstr>Noto Sans Symbols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 Komang Sugiartha</dc:creator>
  <cp:lastModifiedBy>Hermawan</cp:lastModifiedBy>
  <cp:revision>9</cp:revision>
  <dcterms:modified xsi:type="dcterms:W3CDTF">2021-07-06T06:25:45Z</dcterms:modified>
</cp:coreProperties>
</file>